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29"/>
  </p:notesMasterIdLst>
  <p:handoutMasterIdLst>
    <p:handoutMasterId r:id="rId30"/>
  </p:handoutMasterIdLst>
  <p:sldIdLst>
    <p:sldId id="256" r:id="rId2"/>
    <p:sldId id="257" r:id="rId3"/>
    <p:sldId id="259" r:id="rId4"/>
    <p:sldId id="262" r:id="rId5"/>
    <p:sldId id="263" r:id="rId6"/>
    <p:sldId id="264" r:id="rId7"/>
    <p:sldId id="265" r:id="rId8"/>
    <p:sldId id="267" r:id="rId9"/>
    <p:sldId id="268" r:id="rId10"/>
    <p:sldId id="269" r:id="rId11"/>
    <p:sldId id="270" r:id="rId12"/>
    <p:sldId id="271" r:id="rId13"/>
    <p:sldId id="272" r:id="rId14"/>
    <p:sldId id="273" r:id="rId15"/>
    <p:sldId id="274" r:id="rId16"/>
    <p:sldId id="276" r:id="rId17"/>
    <p:sldId id="284" r:id="rId18"/>
    <p:sldId id="260" r:id="rId19"/>
    <p:sldId id="277" r:id="rId20"/>
    <p:sldId id="278" r:id="rId21"/>
    <p:sldId id="279" r:id="rId22"/>
    <p:sldId id="280" r:id="rId23"/>
    <p:sldId id="281" r:id="rId24"/>
    <p:sldId id="282" r:id="rId25"/>
    <p:sldId id="283" r:id="rId26"/>
    <p:sldId id="261" r:id="rId27"/>
    <p:sldId id="285" r:id="rId28"/>
  </p:sldIdLst>
  <p:sldSz cx="9144000" cy="6858000" type="screen4x3"/>
  <p:notesSz cx="7010400" cy="9296400"/>
  <p:custDataLst>
    <p:tags r:id="rId31"/>
  </p:custDataLst>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Tien, Didier" initials="LD" lastIdx="2" clrIdx="0">
    <p:extLst/>
  </p:cmAuthor>
  <p:cmAuthor id="2" name="Guest Contributor" initials="GC"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861A"/>
    <a:srgbClr val="D54A15"/>
    <a:srgbClr val="A6A6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00"/>
    <p:restoredTop sz="24969" autoAdjust="0"/>
  </p:normalViewPr>
  <p:slideViewPr>
    <p:cSldViewPr snapToGrid="0">
      <p:cViewPr varScale="1">
        <p:scale>
          <a:sx n="22" d="100"/>
          <a:sy n="22" d="100"/>
        </p:scale>
        <p:origin x="3110" y="19"/>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B11D04AD-3332-3B45-8D24-80CFDB6A239E}" type="datetimeFigureOut">
              <a:rPr lang="en-US" smtClean="0"/>
              <a:t>2/2/2018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74F08637-CA68-4548-9DDF-C0E2D9F4E980}" type="slidenum">
              <a:rPr lang="en-US" smtClean="0"/>
              <a:t>‹#›</a:t>
            </a:fld>
            <a:endParaRPr lang="en-US"/>
          </a:p>
        </p:txBody>
      </p:sp>
    </p:spTree>
    <p:extLst>
      <p:ext uri="{BB962C8B-B14F-4D97-AF65-F5344CB8AC3E}">
        <p14:creationId xmlns:p14="http://schemas.microsoft.com/office/powerpoint/2010/main" val="103189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3592CC9-95F3-455A-BBAA-34092E26AD75}" type="datetimeFigureOut">
              <a:rPr lang="en-US" smtClean="0"/>
              <a:t>2/2/2018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E240C5E2-F15D-44C7-BD76-11FD63396A6D}"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First, let me tell you a little bit about myself before I get into our topic. My name is Bobby Durrett and I am an Oracle DBA. I work for US Foods, the second largest food distributor in the United States. My title is technical architect which means that my job includes evaluating new technology. I have used many programming languages down through the years, even though I am a DBA and not a developer. I enjoy Oracle performance tuning because it is challenging and I like digging into Oracle internals and understanding the operating system and hardware. I follow many of the Oracle database performance bloggers, speakers, and book writers that you might see at an Oracle conference like this. I have done talks at Oracle user groups like this one including several about performance tuning topics. Python is an open source general purpose programming language, which is unrelated to Oracle </a:t>
            </a:r>
            <a:r>
              <a:rPr lang="en-US" baseline="0"/>
              <a:t>database technology. </a:t>
            </a:r>
            <a:r>
              <a:rPr lang="en-US" baseline="0" dirty="0"/>
              <a:t>So, why am I talking about Python today?</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I am talking about Python because I have been trying it out for the past 2 or 3 years both for fun and for my job. I thought that other Oracle DBAs might enjoy hearing about my exploration of the language since we have similar jobs and maybe similar interests. I am examining my own experiences with Python to see if it makes sense to keep using it in my job. I have to convince myself as well as you. I want this talk to be helpful to you so I want to be sure that what I am saying is true and valuable. So, the ideas that follow have been sifted through an Oracle DBA’s brain. Hopefully my ideas will make sense to you if you have a similar job and background. I would love to hear your questions and I would enjoy hearing any objections you have to what I am saying. </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I have planned for about 45 minutes of talking and 15 minutes of questions so there is plenty of time for discussion. The goal is to help you decide whether you should pursue Python so I am happy to go off the slides and talk about anything that might help you in your decision.</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(somewhere in here talk about the tools I used before Python – </a:t>
            </a:r>
            <a:r>
              <a:rPr lang="en-US" baseline="0" dirty="0" err="1"/>
              <a:t>ksh</a:t>
            </a:r>
            <a:r>
              <a:rPr lang="en-US" baseline="0" dirty="0"/>
              <a:t>/bash, </a:t>
            </a:r>
            <a:r>
              <a:rPr lang="en-US" baseline="0" dirty="0" err="1"/>
              <a:t>sqlplus</a:t>
            </a:r>
            <a:r>
              <a:rPr lang="en-US" baseline="0" dirty="0"/>
              <a:t>, </a:t>
            </a:r>
            <a:r>
              <a:rPr lang="en-US" baseline="0" dirty="0" err="1"/>
              <a:t>textpad</a:t>
            </a:r>
            <a:r>
              <a:rPr lang="en-US" baseline="0" dirty="0"/>
              <a:t>, some C, some Java, .bat files, some PL/SQL)</a:t>
            </a:r>
          </a:p>
        </p:txBody>
      </p:sp>
      <p:sp>
        <p:nvSpPr>
          <p:cNvPr id="4" name="Slide Number Placeholder 3"/>
          <p:cNvSpPr>
            <a:spLocks noGrp="1"/>
          </p:cNvSpPr>
          <p:nvPr>
            <p:ph type="sldNum" sz="quarter" idx="10"/>
          </p:nvPr>
        </p:nvSpPr>
        <p:spPr/>
        <p:txBody>
          <a:bodyPr/>
          <a:lstStyle/>
          <a:p>
            <a:fld id="{E240C5E2-F15D-44C7-BD76-11FD63396A6D}" type="slidenum">
              <a:rPr lang="en-US" smtClean="0"/>
              <a:t>1</a:t>
            </a:fld>
            <a:endParaRPr lang="en-US"/>
          </a:p>
        </p:txBody>
      </p:sp>
    </p:spTree>
    <p:extLst>
      <p:ext uri="{BB962C8B-B14F-4D97-AF65-F5344CB8AC3E}">
        <p14:creationId xmlns:p14="http://schemas.microsoft.com/office/powerpoint/2010/main" val="9238880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Shows some of the things you can do with lists. This is what Google pointed to first when I searched for python 3 list. It is part of the tutorial but it serves as a reference for the list datatype.</a:t>
            </a:r>
          </a:p>
          <a:p>
            <a:endParaRPr lang="en-US" dirty="0"/>
          </a:p>
        </p:txBody>
      </p:sp>
      <p:sp>
        <p:nvSpPr>
          <p:cNvPr id="4" name="Slide Number Placeholder 3"/>
          <p:cNvSpPr>
            <a:spLocks noGrp="1"/>
          </p:cNvSpPr>
          <p:nvPr>
            <p:ph type="sldNum" sz="quarter" idx="10"/>
          </p:nvPr>
        </p:nvSpPr>
        <p:spPr/>
        <p:txBody>
          <a:bodyPr/>
          <a:lstStyle/>
          <a:p>
            <a:fld id="{E240C5E2-F15D-44C7-BD76-11FD63396A6D}" type="slidenum">
              <a:rPr lang="en-US" smtClean="0"/>
              <a:t>10</a:t>
            </a:fld>
            <a:endParaRPr lang="en-US"/>
          </a:p>
        </p:txBody>
      </p:sp>
    </p:spTree>
    <p:extLst>
      <p:ext uri="{BB962C8B-B14F-4D97-AF65-F5344CB8AC3E}">
        <p14:creationId xmlns:p14="http://schemas.microsoft.com/office/powerpoint/2010/main" val="3726522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a Python question you can just Google it and you may get answers from places other than Stack Overflow. But, Stack Overflow has a lot of the answers. It seems like the majority of the questions are Python questions. You can ask very simple language questions and quickly get a good answer.</a:t>
            </a:r>
          </a:p>
        </p:txBody>
      </p:sp>
      <p:sp>
        <p:nvSpPr>
          <p:cNvPr id="4" name="Slide Number Placeholder 3"/>
          <p:cNvSpPr>
            <a:spLocks noGrp="1"/>
          </p:cNvSpPr>
          <p:nvPr>
            <p:ph type="sldNum" sz="quarter" idx="10"/>
          </p:nvPr>
        </p:nvSpPr>
        <p:spPr/>
        <p:txBody>
          <a:bodyPr/>
          <a:lstStyle/>
          <a:p>
            <a:fld id="{E240C5E2-F15D-44C7-BD76-11FD63396A6D}" type="slidenum">
              <a:rPr lang="en-US" smtClean="0"/>
              <a:t>11</a:t>
            </a:fld>
            <a:endParaRPr lang="en-US"/>
          </a:p>
        </p:txBody>
      </p:sp>
    </p:spTree>
    <p:extLst>
      <p:ext uri="{BB962C8B-B14F-4D97-AF65-F5344CB8AC3E}">
        <p14:creationId xmlns:p14="http://schemas.microsoft.com/office/powerpoint/2010/main" val="3780786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Notice that all of the top questions are Python. It might be filtering based on my favorites or something but I see questions for all kinds of different languages and packages. Whenever I login to stack overflow there are a boatload of Python questions that have just been asked and some are very simple.</a:t>
            </a:r>
          </a:p>
        </p:txBody>
      </p:sp>
      <p:sp>
        <p:nvSpPr>
          <p:cNvPr id="4" name="Slide Number Placeholder 3"/>
          <p:cNvSpPr>
            <a:spLocks noGrp="1"/>
          </p:cNvSpPr>
          <p:nvPr>
            <p:ph type="sldNum" sz="quarter" idx="10"/>
          </p:nvPr>
        </p:nvSpPr>
        <p:spPr/>
        <p:txBody>
          <a:bodyPr/>
          <a:lstStyle/>
          <a:p>
            <a:fld id="{E240C5E2-F15D-44C7-BD76-11FD63396A6D}" type="slidenum">
              <a:rPr lang="en-US" smtClean="0"/>
              <a:t>12</a:t>
            </a:fld>
            <a:endParaRPr lang="en-US"/>
          </a:p>
        </p:txBody>
      </p:sp>
    </p:spTree>
    <p:extLst>
      <p:ext uri="{BB962C8B-B14F-4D97-AF65-F5344CB8AC3E}">
        <p14:creationId xmlns:p14="http://schemas.microsoft.com/office/powerpoint/2010/main" val="19098468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slides are going to give quick code examples of each feature.</a:t>
            </a:r>
          </a:p>
          <a:p>
            <a:endParaRPr lang="en-US" dirty="0"/>
          </a:p>
          <a:p>
            <a:r>
              <a:rPr lang="en-US" dirty="0"/>
              <a:t>This whole talk is based on my own experience so these are the features that I think make Python easy to use for a DBA. Dynamic typing means you can just use a variable without declaring it’s type in advance. Java is kind of the opposite.</a:t>
            </a:r>
          </a:p>
          <a:p>
            <a:endParaRPr lang="en-US" dirty="0"/>
          </a:p>
          <a:p>
            <a:r>
              <a:rPr lang="en-US" dirty="0"/>
              <a:t>Lists  – I think this is the heart of Python. They have </a:t>
            </a:r>
            <a:r>
              <a:rPr lang="en-US"/>
              <a:t>made lists </a:t>
            </a:r>
            <a:r>
              <a:rPr lang="en-US" dirty="0"/>
              <a:t>really easy to use and they can hold any type object. Kind of clever to make lists act like arrays but also like a linked list.</a:t>
            </a:r>
          </a:p>
          <a:p>
            <a:endParaRPr lang="en-US" dirty="0"/>
          </a:p>
          <a:p>
            <a:r>
              <a:rPr lang="en-US" dirty="0"/>
              <a:t>Indentation – forced to indent so it is hard to get confused about whether a line of code is in our out of a loop or if statement.</a:t>
            </a:r>
          </a:p>
        </p:txBody>
      </p:sp>
      <p:sp>
        <p:nvSpPr>
          <p:cNvPr id="4" name="Slide Number Placeholder 3"/>
          <p:cNvSpPr>
            <a:spLocks noGrp="1"/>
          </p:cNvSpPr>
          <p:nvPr>
            <p:ph type="sldNum" sz="quarter" idx="10"/>
          </p:nvPr>
        </p:nvSpPr>
        <p:spPr/>
        <p:txBody>
          <a:bodyPr/>
          <a:lstStyle/>
          <a:p>
            <a:fld id="{E240C5E2-F15D-44C7-BD76-11FD63396A6D}" type="slidenum">
              <a:rPr lang="en-US" smtClean="0"/>
              <a:t>13</a:t>
            </a:fld>
            <a:endParaRPr lang="en-US"/>
          </a:p>
        </p:txBody>
      </p:sp>
    </p:spTree>
    <p:extLst>
      <p:ext uri="{BB962C8B-B14F-4D97-AF65-F5344CB8AC3E}">
        <p14:creationId xmlns:p14="http://schemas.microsoft.com/office/powerpoint/2010/main" val="31127172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Sets the variable x to three different values and shows the type of each. I am entering code at the Python interpreter’s prompt. When you type an expression at the prompt and hit enter the interpreter prints out the value of the expression. Notice that the list contains both integer and string objects. In other languages you usually have to have a list of one type of object but in Python it is a list of any type object.  I think dynamic typing makes Python easier to use for occasional programmers like me.</a:t>
            </a:r>
          </a:p>
        </p:txBody>
      </p:sp>
      <p:sp>
        <p:nvSpPr>
          <p:cNvPr id="4" name="Slide Number Placeholder 3"/>
          <p:cNvSpPr>
            <a:spLocks noGrp="1"/>
          </p:cNvSpPr>
          <p:nvPr>
            <p:ph type="sldNum" sz="quarter" idx="10"/>
          </p:nvPr>
        </p:nvSpPr>
        <p:spPr/>
        <p:txBody>
          <a:bodyPr/>
          <a:lstStyle/>
          <a:p>
            <a:fld id="{E240C5E2-F15D-44C7-BD76-11FD63396A6D}" type="slidenum">
              <a:rPr lang="en-US" smtClean="0"/>
              <a:t>14</a:t>
            </a:fld>
            <a:endParaRPr lang="en-US"/>
          </a:p>
        </p:txBody>
      </p:sp>
    </p:spTree>
    <p:extLst>
      <p:ext uri="{BB962C8B-B14F-4D97-AF65-F5344CB8AC3E}">
        <p14:creationId xmlns:p14="http://schemas.microsoft.com/office/powerpoint/2010/main" val="28992595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Lists are my favorite Python feature. Python has a few other data structures but I really mostly use lists. A Python list is really an array that automatically expands. You can treat it like an array and use integers like 0, 1, 2, or 3 to access individual elements. But you can also insert new elements into the beginning, middle, or end of the list which automatically expands the underlying array. There is some clever code behind the scenes to make all of this very fast. The slice syntax which you see where it says 2:4 was the hardest part for me to learn and get used to. But once I wrote a few programs in my </a:t>
            </a:r>
            <a:r>
              <a:rPr lang="en-US" dirty="0" err="1"/>
              <a:t>edX</a:t>
            </a:r>
            <a:r>
              <a:rPr lang="en-US" dirty="0"/>
              <a:t> classes I grew to love it. A slice is just a range of elements of the list. I’m not going to take the time to explain it here but just notice that l[2:4] returns the list [3,4]. The point is not to teach you the language during this talk but to show that the feature helps make Python easy. Lists are super helpful. You don’t have to say how long the array is ahead of time. The list can have any type of object as we said before. You can treat it like a list or like an array. Lists are super flexible. They are in my opinion the heart of Python. Someone really thought about how to make these easy for people to use.</a:t>
            </a:r>
          </a:p>
        </p:txBody>
      </p:sp>
      <p:sp>
        <p:nvSpPr>
          <p:cNvPr id="4" name="Slide Number Placeholder 3"/>
          <p:cNvSpPr>
            <a:spLocks noGrp="1"/>
          </p:cNvSpPr>
          <p:nvPr>
            <p:ph type="sldNum" sz="quarter" idx="10"/>
          </p:nvPr>
        </p:nvSpPr>
        <p:spPr/>
        <p:txBody>
          <a:bodyPr/>
          <a:lstStyle/>
          <a:p>
            <a:fld id="{E240C5E2-F15D-44C7-BD76-11FD63396A6D}" type="slidenum">
              <a:rPr lang="en-US" smtClean="0"/>
              <a:t>15</a:t>
            </a:fld>
            <a:endParaRPr lang="en-US"/>
          </a:p>
        </p:txBody>
      </p:sp>
    </p:spTree>
    <p:extLst>
      <p:ext uri="{BB962C8B-B14F-4D97-AF65-F5344CB8AC3E}">
        <p14:creationId xmlns:p14="http://schemas.microsoft.com/office/powerpoint/2010/main" val="771648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 not sure how clear this example is but the point is that in Python if you have two or more lines of code inside an if or loop they all have to line up at the same level of indentation. This makes Python more idiot proof so you don’t write lines of code that you think are inside an if or loop and they really are outside. In C++ or Java you have the curly braces and you can write weirdly indented code that no one can understand. The Python indentation feature is great for beginners who might get confused and put something in the wrong place. But, even though I’m not a beginner Python makes me more productive. I can quickly put something together and Python helps me get all the related lines of code together at the correct level of indentation.</a:t>
            </a:r>
          </a:p>
        </p:txBody>
      </p:sp>
      <p:sp>
        <p:nvSpPr>
          <p:cNvPr id="4" name="Slide Number Placeholder 3"/>
          <p:cNvSpPr>
            <a:spLocks noGrp="1"/>
          </p:cNvSpPr>
          <p:nvPr>
            <p:ph type="sldNum" sz="quarter" idx="10"/>
          </p:nvPr>
        </p:nvSpPr>
        <p:spPr/>
        <p:txBody>
          <a:bodyPr/>
          <a:lstStyle/>
          <a:p>
            <a:fld id="{E240C5E2-F15D-44C7-BD76-11FD63396A6D}" type="slidenum">
              <a:rPr lang="en-US" smtClean="0"/>
              <a:t>16</a:t>
            </a:fld>
            <a:endParaRPr lang="en-US"/>
          </a:p>
        </p:txBody>
      </p:sp>
    </p:spTree>
    <p:extLst>
      <p:ext uri="{BB962C8B-B14F-4D97-AF65-F5344CB8AC3E}">
        <p14:creationId xmlns:p14="http://schemas.microsoft.com/office/powerpoint/2010/main" val="10170161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last quick point on the easy to use section is that Python is kind of taking over for Java in education. A few years back I tried to teach my oldest two daughters Java and they rebelled. I decided to look for a book to use with my youngest daughter thinking that it might be better than me going it alone. I found that Python was the language most books like this use these days.  More recently I have been looking at the Raspberry Pi which is a type of inexpensive computer for education. Python is the main language for the Raspberry Pi. But, I know an engineer from church that has children that worked on a robotics team in high school a few years ago and they used Java. So, I think Java is still strong in education but maybe Python is taking its place. The </a:t>
            </a:r>
            <a:r>
              <a:rPr lang="en-US" dirty="0" err="1"/>
              <a:t>edX</a:t>
            </a:r>
            <a:r>
              <a:rPr lang="en-US" dirty="0"/>
              <a:t> classes that I took were an online version of a real MIT class that teaches computer science to non-CS majors and it used Python. My middle daughter just took a Python class at the University of Arizona. A year or two ago the same introductory class was taught in Java. Anyway, my point is that if Python is a good language to use to teach introductory programming classes or for children to use then it probably would be easy for me to use as well.</a:t>
            </a:r>
          </a:p>
        </p:txBody>
      </p:sp>
      <p:sp>
        <p:nvSpPr>
          <p:cNvPr id="4" name="Slide Number Placeholder 3"/>
          <p:cNvSpPr>
            <a:spLocks noGrp="1"/>
          </p:cNvSpPr>
          <p:nvPr>
            <p:ph type="sldNum" sz="quarter" idx="10"/>
          </p:nvPr>
        </p:nvSpPr>
        <p:spPr/>
        <p:txBody>
          <a:bodyPr/>
          <a:lstStyle/>
          <a:p>
            <a:fld id="{E240C5E2-F15D-44C7-BD76-11FD63396A6D}" type="slidenum">
              <a:rPr lang="en-US" smtClean="0"/>
              <a:t>17</a:t>
            </a:fld>
            <a:endParaRPr lang="en-US"/>
          </a:p>
        </p:txBody>
      </p:sp>
    </p:spTree>
    <p:extLst>
      <p:ext uri="{BB962C8B-B14F-4D97-AF65-F5344CB8AC3E}">
        <p14:creationId xmlns:p14="http://schemas.microsoft.com/office/powerpoint/2010/main" val="13046680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I am done convincing you that Python is easy to use I turn to the next critical point – Python connects to everything I need for my job as a DBA. This is another strength of Python. People use Python to connect to all kinds of libraries including C libraries with Python wrappers. It comes with many useful built in modules and you can download a ton of others. In this section of the talk I will talk about modules that I have used for real programs that I use for my job and I will talk about some that I just tested to make sure I knew how to use it. I think I already mentioned that the Python web site describes Python as a “glue” language that connects things together. In my case I’m connecting to things related to my job as a database administrator. The slide lists some of the kinds of things that I’ve connected to with Python. All of these things are resources that I use in my job as a DBA.</a:t>
            </a:r>
          </a:p>
          <a:p>
            <a:endParaRPr lang="en-US" dirty="0"/>
          </a:p>
          <a:p>
            <a:r>
              <a:rPr lang="en-US" dirty="0"/>
              <a:t>Executive summary:</a:t>
            </a:r>
          </a:p>
          <a:p>
            <a:endParaRPr lang="en-US" dirty="0"/>
          </a:p>
          <a:p>
            <a:r>
              <a:rPr lang="en-US" dirty="0"/>
              <a:t>https://www.python.org/doc/essays/blurb/</a:t>
            </a:r>
          </a:p>
          <a:p>
            <a:endParaRPr lang="en-US" dirty="0"/>
          </a:p>
          <a:p>
            <a:endParaRPr lang="en-US" dirty="0"/>
          </a:p>
        </p:txBody>
      </p:sp>
      <p:sp>
        <p:nvSpPr>
          <p:cNvPr id="4" name="Slide Number Placeholder 3"/>
          <p:cNvSpPr>
            <a:spLocks noGrp="1"/>
          </p:cNvSpPr>
          <p:nvPr>
            <p:ph type="sldNum" sz="quarter" idx="10"/>
          </p:nvPr>
        </p:nvSpPr>
        <p:spPr/>
        <p:txBody>
          <a:bodyPr/>
          <a:lstStyle/>
          <a:p>
            <a:fld id="{E240C5E2-F15D-44C7-BD76-11FD63396A6D}" type="slidenum">
              <a:rPr lang="en-US" smtClean="0"/>
              <a:t>18</a:t>
            </a:fld>
            <a:endParaRPr lang="en-US"/>
          </a:p>
        </p:txBody>
      </p:sp>
    </p:spTree>
    <p:extLst>
      <p:ext uri="{BB962C8B-B14F-4D97-AF65-F5344CB8AC3E}">
        <p14:creationId xmlns:p14="http://schemas.microsoft.com/office/powerpoint/2010/main" val="2206977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mainly used Python with Oracle. I use the </a:t>
            </a:r>
            <a:r>
              <a:rPr lang="en-US" dirty="0" err="1"/>
              <a:t>cx_Oracle</a:t>
            </a:r>
            <a:r>
              <a:rPr lang="en-US" dirty="0"/>
              <a:t> module to connect to Oracle databases and get performance information out of them. I have only connected to Snowflake and MySQL and run simple queries but these are types of databases that my company uses so I wanted to make sure I could get to them if I needed to write a Python script. We had a company hackathon type event and I wrote a short Python script that pulled data from Google’s </a:t>
            </a:r>
            <a:r>
              <a:rPr lang="en-US" dirty="0" err="1"/>
              <a:t>BigQuery</a:t>
            </a:r>
            <a:r>
              <a:rPr lang="en-US" dirty="0"/>
              <a:t> database.</a:t>
            </a:r>
          </a:p>
          <a:p>
            <a:endParaRPr lang="en-US" dirty="0"/>
          </a:p>
          <a:p>
            <a:r>
              <a:rPr lang="en-US" dirty="0"/>
              <a:t>Python has a standard way to connect to databases so even with different database types the Python code should be similar. It is easy to pull database information into Python data structures like lists and then manipulate the data. </a:t>
            </a:r>
          </a:p>
        </p:txBody>
      </p:sp>
      <p:sp>
        <p:nvSpPr>
          <p:cNvPr id="4" name="Slide Number Placeholder 3"/>
          <p:cNvSpPr>
            <a:spLocks noGrp="1"/>
          </p:cNvSpPr>
          <p:nvPr>
            <p:ph type="sldNum" sz="quarter" idx="10"/>
          </p:nvPr>
        </p:nvSpPr>
        <p:spPr/>
        <p:txBody>
          <a:bodyPr/>
          <a:lstStyle/>
          <a:p>
            <a:fld id="{E240C5E2-F15D-44C7-BD76-11FD63396A6D}" type="slidenum">
              <a:rPr lang="en-US" smtClean="0"/>
              <a:t>19</a:t>
            </a:fld>
            <a:endParaRPr lang="en-US"/>
          </a:p>
        </p:txBody>
      </p:sp>
    </p:spTree>
    <p:extLst>
      <p:ext uri="{BB962C8B-B14F-4D97-AF65-F5344CB8AC3E}">
        <p14:creationId xmlns:p14="http://schemas.microsoft.com/office/powerpoint/2010/main" val="1368676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organized my thoughts into two high level ideas that put my reasons for liking Python into two simple categories. First, Python is easy to use. Second, it connects to everything I need.</a:t>
            </a:r>
          </a:p>
          <a:p>
            <a:endParaRPr lang="en-US" dirty="0"/>
          </a:p>
          <a:p>
            <a:r>
              <a:rPr lang="en-US" dirty="0"/>
              <a:t>Like a lot of smart computer people I have an ego. I want people to be impressed by my skills. Why would I admit that I like Python because it is easy? I think it is because I see my limits. There are people out there who are a lot smarter than I am. Maybe you are one of them. But, we all have some limit to how much we can learn and how much we can retain in the front part of our brains, ready to use. It is all I can do to keep up with the latest Oracle database features. Plus other databases are coming into the picture as well as cloud computing. My brain is full! It would be great to be an accomplished programmer in some exotic language but for day to day work I just need something that works.</a:t>
            </a:r>
          </a:p>
          <a:p>
            <a:endParaRPr lang="en-US" dirty="0"/>
          </a:p>
          <a:p>
            <a:r>
              <a:rPr lang="en-US" dirty="0"/>
              <a:t>I’m impressed by all of the libraries or modules that you can get for Python. I will go over the ones that I have used but I understand that there are many more. I keep running into new things to try with Python and there always seems to be a module for what I want. </a:t>
            </a:r>
          </a:p>
          <a:p>
            <a:endParaRPr lang="en-US" dirty="0"/>
          </a:p>
          <a:p>
            <a:r>
              <a:rPr lang="en-US" dirty="0"/>
              <a:t>So, just looking into my brain I broke the talk up into these two points which I think reflect my own reasons for liking Python. It’s easy to use and it can connect to any kind of resource that I need for my job.</a:t>
            </a:r>
          </a:p>
        </p:txBody>
      </p:sp>
      <p:sp>
        <p:nvSpPr>
          <p:cNvPr id="4" name="Slide Number Placeholder 3"/>
          <p:cNvSpPr>
            <a:spLocks noGrp="1"/>
          </p:cNvSpPr>
          <p:nvPr>
            <p:ph type="sldNum" sz="quarter" idx="10"/>
          </p:nvPr>
        </p:nvSpPr>
        <p:spPr/>
        <p:txBody>
          <a:bodyPr/>
          <a:lstStyle/>
          <a:p>
            <a:fld id="{E240C5E2-F15D-44C7-BD76-11FD63396A6D}" type="slidenum">
              <a:rPr lang="en-US" smtClean="0"/>
              <a:t>2</a:t>
            </a:fld>
            <a:endParaRPr lang="en-US"/>
          </a:p>
        </p:txBody>
      </p:sp>
    </p:spTree>
    <p:extLst>
      <p:ext uri="{BB962C8B-B14F-4D97-AF65-F5344CB8AC3E}">
        <p14:creationId xmlns:p14="http://schemas.microsoft.com/office/powerpoint/2010/main" val="12971607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Hacked this together from</a:t>
            </a:r>
          </a:p>
          <a:p>
            <a:endParaRPr lang="en-US" dirty="0"/>
          </a:p>
          <a:p>
            <a:r>
              <a:rPr lang="en-US" dirty="0"/>
              <a:t>http://www.oracle.com/webfolder/technetwork/tutorials/obe/db/OOW11/python_db/python_db.htm</a:t>
            </a:r>
          </a:p>
          <a:p>
            <a:endParaRPr lang="en-US" dirty="0"/>
          </a:p>
          <a:p>
            <a:r>
              <a:rPr lang="en-US" dirty="0"/>
              <a:t>Prints the names of the tables in the TEST schema.</a:t>
            </a:r>
          </a:p>
          <a:p>
            <a:endParaRPr lang="en-US" dirty="0"/>
          </a:p>
          <a:p>
            <a:r>
              <a:rPr lang="en-US" dirty="0"/>
              <a:t>Notice that the variable “cur” which is the cursor is looped over filling the variable “result” with each row of data. Result is a tuple which is like a read only list. In this example </a:t>
            </a:r>
            <a:r>
              <a:rPr lang="en-US" dirty="0" err="1"/>
              <a:t>cx_Oracle</a:t>
            </a:r>
            <a:r>
              <a:rPr lang="en-US" dirty="0"/>
              <a:t> lets you access rows returned from a select statement using the same syntax that you would use to loop over a list or to access an element of a list.</a:t>
            </a:r>
          </a:p>
          <a:p>
            <a:endParaRPr lang="en-US" dirty="0"/>
          </a:p>
          <a:p>
            <a:r>
              <a:rPr lang="en-US" dirty="0"/>
              <a:t>The interesting thing for me using Python with Oracle is whether I should do things within the database or within Python’s memory. In the database you have tables and all of the power of SQL. Once you pull data into Python you can use Python’s built in data structures. Sometimes you could choose one or the other so it gets interesting to think about when I would choose which. I’m still better at SQL than Python.</a:t>
            </a:r>
          </a:p>
        </p:txBody>
      </p:sp>
      <p:sp>
        <p:nvSpPr>
          <p:cNvPr id="4" name="Slide Number Placeholder 3"/>
          <p:cNvSpPr>
            <a:spLocks noGrp="1"/>
          </p:cNvSpPr>
          <p:nvPr>
            <p:ph type="sldNum" sz="quarter" idx="10"/>
          </p:nvPr>
        </p:nvSpPr>
        <p:spPr/>
        <p:txBody>
          <a:bodyPr/>
          <a:lstStyle/>
          <a:p>
            <a:fld id="{E240C5E2-F15D-44C7-BD76-11FD63396A6D}" type="slidenum">
              <a:rPr lang="en-US" smtClean="0"/>
              <a:t>20</a:t>
            </a:fld>
            <a:endParaRPr lang="en-US"/>
          </a:p>
        </p:txBody>
      </p:sp>
    </p:spTree>
    <p:extLst>
      <p:ext uri="{BB962C8B-B14F-4D97-AF65-F5344CB8AC3E}">
        <p14:creationId xmlns:p14="http://schemas.microsoft.com/office/powerpoint/2010/main" val="6044948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a:t>
            </a:r>
            <a:r>
              <a:rPr lang="en-US" dirty="0" err="1"/>
              <a:t>edX</a:t>
            </a:r>
            <a:r>
              <a:rPr lang="en-US" dirty="0"/>
              <a:t> class that I took did a lot of </a:t>
            </a:r>
            <a:r>
              <a:rPr lang="en-US" dirty="0" err="1"/>
              <a:t>Matplotlib</a:t>
            </a:r>
            <a:r>
              <a:rPr lang="en-US" dirty="0"/>
              <a:t> graphs. So, after the class was done I started working on </a:t>
            </a:r>
            <a:r>
              <a:rPr lang="en-US" dirty="0" err="1"/>
              <a:t>PythonDBAGraphs</a:t>
            </a:r>
            <a:r>
              <a:rPr lang="en-US" dirty="0"/>
              <a:t> to use what I learned in the class but with Oracle database performance metrics as the data that was graphed. I have a bunch of </a:t>
            </a:r>
            <a:r>
              <a:rPr lang="en-US" dirty="0" err="1"/>
              <a:t>sqlplus</a:t>
            </a:r>
            <a:r>
              <a:rPr lang="en-US" dirty="0"/>
              <a:t> scripts that I use for Oracle tuning and so I started working on command line Python programs that worked like my command line </a:t>
            </a:r>
            <a:r>
              <a:rPr lang="en-US" dirty="0" err="1"/>
              <a:t>sqlplus</a:t>
            </a:r>
            <a:r>
              <a:rPr lang="en-US" dirty="0"/>
              <a:t> scripts except they put out a graph.</a:t>
            </a:r>
          </a:p>
          <a:p>
            <a:endParaRPr lang="en-US" dirty="0"/>
          </a:p>
          <a:p>
            <a:r>
              <a:rPr lang="en-US" dirty="0"/>
              <a:t>I had one important report that I was doing every day using a combination of </a:t>
            </a:r>
            <a:r>
              <a:rPr lang="en-US" dirty="0" err="1"/>
              <a:t>sqlplus</a:t>
            </a:r>
            <a:r>
              <a:rPr lang="en-US" dirty="0"/>
              <a:t> command line, </a:t>
            </a:r>
            <a:r>
              <a:rPr lang="en-US" dirty="0" err="1"/>
              <a:t>Textpad</a:t>
            </a:r>
            <a:r>
              <a:rPr lang="en-US" dirty="0"/>
              <a:t> editor, and Microsoft Excel to draw a graph of CPU usage based on ASH data. The first graph in </a:t>
            </a:r>
            <a:r>
              <a:rPr lang="en-US" dirty="0" err="1"/>
              <a:t>PythonDBAGraphs</a:t>
            </a:r>
            <a:r>
              <a:rPr lang="en-US" dirty="0"/>
              <a:t> was a replacement of this manual effort with a more automated Python based solution. I used </a:t>
            </a:r>
            <a:r>
              <a:rPr lang="en-US" dirty="0" err="1"/>
              <a:t>Matplotlib</a:t>
            </a:r>
            <a:r>
              <a:rPr lang="en-US" dirty="0"/>
              <a:t> to do the graph instead of Excel.</a:t>
            </a:r>
          </a:p>
          <a:p>
            <a:endParaRPr lang="en-US" dirty="0"/>
          </a:p>
          <a:p>
            <a:endParaRPr lang="en-US" dirty="0"/>
          </a:p>
        </p:txBody>
      </p:sp>
      <p:sp>
        <p:nvSpPr>
          <p:cNvPr id="4" name="Slide Number Placeholder 3"/>
          <p:cNvSpPr>
            <a:spLocks noGrp="1"/>
          </p:cNvSpPr>
          <p:nvPr>
            <p:ph type="sldNum" sz="quarter" idx="10"/>
          </p:nvPr>
        </p:nvSpPr>
        <p:spPr/>
        <p:txBody>
          <a:bodyPr/>
          <a:lstStyle/>
          <a:p>
            <a:fld id="{E240C5E2-F15D-44C7-BD76-11FD63396A6D}" type="slidenum">
              <a:rPr lang="en-US" smtClean="0"/>
              <a:t>21</a:t>
            </a:fld>
            <a:endParaRPr lang="en-US"/>
          </a:p>
        </p:txBody>
      </p:sp>
    </p:spTree>
    <p:extLst>
      <p:ext uri="{BB962C8B-B14F-4D97-AF65-F5344CB8AC3E}">
        <p14:creationId xmlns:p14="http://schemas.microsoft.com/office/powerpoint/2010/main" val="12174112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Graphical version of a </a:t>
            </a:r>
            <a:r>
              <a:rPr lang="en-US" dirty="0" err="1"/>
              <a:t>sqlplus</a:t>
            </a:r>
            <a:r>
              <a:rPr lang="en-US" dirty="0"/>
              <a:t> script that I use to look at wait information in the AWR. Shows number of waits in an hour versus the average wait time. I put together a number of graphs with two subgraphs like this where you want to compare one thing to another.</a:t>
            </a:r>
          </a:p>
          <a:p>
            <a:endParaRPr lang="en-US" dirty="0"/>
          </a:p>
          <a:p>
            <a:r>
              <a:rPr lang="en-US" dirty="0"/>
              <a:t>All of the code to do these graphs is available for free on my GitHub site.</a:t>
            </a:r>
          </a:p>
          <a:p>
            <a:endParaRPr lang="en-US" dirty="0"/>
          </a:p>
          <a:p>
            <a:endParaRPr lang="en-US" dirty="0"/>
          </a:p>
        </p:txBody>
      </p:sp>
      <p:sp>
        <p:nvSpPr>
          <p:cNvPr id="4" name="Slide Number Placeholder 3"/>
          <p:cNvSpPr>
            <a:spLocks noGrp="1"/>
          </p:cNvSpPr>
          <p:nvPr>
            <p:ph type="sldNum" sz="quarter" idx="10"/>
          </p:nvPr>
        </p:nvSpPr>
        <p:spPr/>
        <p:txBody>
          <a:bodyPr/>
          <a:lstStyle/>
          <a:p>
            <a:fld id="{E240C5E2-F15D-44C7-BD76-11FD63396A6D}" type="slidenum">
              <a:rPr lang="en-US" smtClean="0"/>
              <a:t>22</a:t>
            </a:fld>
            <a:endParaRPr lang="en-US"/>
          </a:p>
        </p:txBody>
      </p:sp>
    </p:spTree>
    <p:extLst>
      <p:ext uri="{BB962C8B-B14F-4D97-AF65-F5344CB8AC3E}">
        <p14:creationId xmlns:p14="http://schemas.microsoft.com/office/powerpoint/2010/main" val="16167355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a script that uses Python and calls </a:t>
            </a:r>
            <a:r>
              <a:rPr lang="en-US" dirty="0" err="1"/>
              <a:t>sqlplus</a:t>
            </a:r>
            <a:r>
              <a:rPr lang="en-US" dirty="0"/>
              <a:t> using the </a:t>
            </a:r>
            <a:r>
              <a:rPr lang="en-US" dirty="0" err="1"/>
              <a:t>subprocess</a:t>
            </a:r>
            <a:r>
              <a:rPr lang="en-US" dirty="0"/>
              <a:t> module. It runs on a server that has </a:t>
            </a:r>
            <a:r>
              <a:rPr lang="en-US" dirty="0" err="1"/>
              <a:t>sqlplus</a:t>
            </a:r>
            <a:r>
              <a:rPr lang="en-US" dirty="0"/>
              <a:t> connectivity and an older version of Python and no </a:t>
            </a:r>
            <a:r>
              <a:rPr lang="en-US" dirty="0" err="1"/>
              <a:t>cx_Oracle</a:t>
            </a:r>
            <a:r>
              <a:rPr lang="en-US" dirty="0"/>
              <a:t> module. So, I ended up using the </a:t>
            </a:r>
            <a:r>
              <a:rPr lang="en-US" dirty="0" err="1"/>
              <a:t>subprocess</a:t>
            </a:r>
            <a:r>
              <a:rPr lang="en-US" dirty="0"/>
              <a:t> module to call </a:t>
            </a:r>
            <a:r>
              <a:rPr lang="en-US" dirty="0" err="1"/>
              <a:t>sqlplus</a:t>
            </a:r>
            <a:r>
              <a:rPr lang="en-US" dirty="0"/>
              <a:t> instead of using </a:t>
            </a:r>
            <a:r>
              <a:rPr lang="en-US" dirty="0" err="1"/>
              <a:t>cx_Oracle</a:t>
            </a:r>
            <a:r>
              <a:rPr lang="en-US" dirty="0"/>
              <a:t> to connect to the database directly. </a:t>
            </a:r>
            <a:r>
              <a:rPr lang="en-US" dirty="0" err="1"/>
              <a:t>Subprocess</a:t>
            </a:r>
            <a:r>
              <a:rPr lang="en-US" dirty="0"/>
              <a:t> lets you use Python as you would a shell script. You can send </a:t>
            </a:r>
            <a:r>
              <a:rPr lang="en-US" dirty="0" err="1"/>
              <a:t>sqlplus</a:t>
            </a:r>
            <a:r>
              <a:rPr lang="en-US" dirty="0"/>
              <a:t> lines that you want to enter and you can receive output from it. I have done some Unix and Linux shell scripting but I find shell scripts to be messy and the language confusing. I thought that the Python version was clearer and hopefully easier to maintain. So, the point is that you can use Python to run programs locally just as you can a Unix or Linux shell but with all the power of Python’s language features.</a:t>
            </a:r>
          </a:p>
          <a:p>
            <a:endParaRPr lang="en-US" dirty="0"/>
          </a:p>
          <a:p>
            <a:r>
              <a:rPr lang="en-US" dirty="0"/>
              <a:t>For my DBA team Unix or Linux shell scripts calling Oracle utilities is our most common scripting configuration. I experimented with Python and </a:t>
            </a:r>
            <a:r>
              <a:rPr lang="en-US" dirty="0" err="1"/>
              <a:t>sqlplus</a:t>
            </a:r>
            <a:r>
              <a:rPr lang="en-US" dirty="0"/>
              <a:t> and am pretty happy with how easy it was to use once I figured out how to run </a:t>
            </a:r>
            <a:r>
              <a:rPr lang="en-US" dirty="0" err="1"/>
              <a:t>sqlplus</a:t>
            </a:r>
            <a:r>
              <a:rPr lang="en-US" dirty="0"/>
              <a:t> with input and output.</a:t>
            </a:r>
          </a:p>
        </p:txBody>
      </p:sp>
      <p:sp>
        <p:nvSpPr>
          <p:cNvPr id="4" name="Slide Number Placeholder 3"/>
          <p:cNvSpPr>
            <a:spLocks noGrp="1"/>
          </p:cNvSpPr>
          <p:nvPr>
            <p:ph type="sldNum" sz="quarter" idx="10"/>
          </p:nvPr>
        </p:nvSpPr>
        <p:spPr/>
        <p:txBody>
          <a:bodyPr/>
          <a:lstStyle/>
          <a:p>
            <a:fld id="{E240C5E2-F15D-44C7-BD76-11FD63396A6D}" type="slidenum">
              <a:rPr lang="en-US" smtClean="0"/>
              <a:t>23</a:t>
            </a:fld>
            <a:endParaRPr lang="en-US"/>
          </a:p>
        </p:txBody>
      </p:sp>
    </p:spTree>
    <p:extLst>
      <p:ext uri="{BB962C8B-B14F-4D97-AF65-F5344CB8AC3E}">
        <p14:creationId xmlns:p14="http://schemas.microsoft.com/office/powerpoint/2010/main" val="20639180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used the built in </a:t>
            </a:r>
            <a:r>
              <a:rPr lang="en-US" dirty="0" err="1"/>
              <a:t>ftplib</a:t>
            </a:r>
            <a:r>
              <a:rPr lang="en-US" dirty="0"/>
              <a:t> module to back up files using ftp from within a Python script. I have used the </a:t>
            </a:r>
            <a:r>
              <a:rPr lang="en-US" dirty="0" err="1"/>
              <a:t>paramiko</a:t>
            </a:r>
            <a:r>
              <a:rPr lang="en-US" dirty="0"/>
              <a:t> module to </a:t>
            </a:r>
            <a:r>
              <a:rPr lang="en-US" dirty="0" err="1"/>
              <a:t>ssh</a:t>
            </a:r>
            <a:r>
              <a:rPr lang="en-US" dirty="0"/>
              <a:t> into internal servers to check connectivity and passwords. So, these modules let you use Python to access remote servers much as you would from a shell script using ftp and </a:t>
            </a:r>
            <a:r>
              <a:rPr lang="en-US" dirty="0" err="1"/>
              <a:t>ssh</a:t>
            </a:r>
            <a:r>
              <a:rPr lang="en-US" dirty="0"/>
              <a:t> utilities.</a:t>
            </a:r>
          </a:p>
        </p:txBody>
      </p:sp>
      <p:sp>
        <p:nvSpPr>
          <p:cNvPr id="4" name="Slide Number Placeholder 3"/>
          <p:cNvSpPr>
            <a:spLocks noGrp="1"/>
          </p:cNvSpPr>
          <p:nvPr>
            <p:ph type="sldNum" sz="quarter" idx="10"/>
          </p:nvPr>
        </p:nvSpPr>
        <p:spPr/>
        <p:txBody>
          <a:bodyPr/>
          <a:lstStyle/>
          <a:p>
            <a:fld id="{E240C5E2-F15D-44C7-BD76-11FD63396A6D}" type="slidenum">
              <a:rPr lang="en-US" smtClean="0"/>
              <a:t>24</a:t>
            </a:fld>
            <a:endParaRPr lang="en-US"/>
          </a:p>
        </p:txBody>
      </p:sp>
    </p:spTree>
    <p:extLst>
      <p:ext uri="{BB962C8B-B14F-4D97-AF65-F5344CB8AC3E}">
        <p14:creationId xmlns:p14="http://schemas.microsoft.com/office/powerpoint/2010/main" val="34926013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experimented with uploading a CSV file to Amazon’s S3 file system so that I can pull that data into a Snowflake database. Amazon’s boto3 and related modules let you do the same sort of things that you can do through AWS’s web based and command line tools in a Python script. I have seen short Python scripts within AWS so I think it is a common language in Amazon’s cloud. I think Amazon’s command line tool is written in Python. I guess I don’t have to tell you how popular cloud computing is these days. I haven’t done much with other clouds besides Amazon’s. I’ve barely kicked the tires on Google’s and Oracle’s. But AWS definitely is Python oriented and I feel good having the ability to write a Python script that works with Amazon’s cloud since my DBA job will probably have some interaction with Amazon’s cloud in the future.</a:t>
            </a:r>
          </a:p>
        </p:txBody>
      </p:sp>
      <p:sp>
        <p:nvSpPr>
          <p:cNvPr id="4" name="Slide Number Placeholder 3"/>
          <p:cNvSpPr>
            <a:spLocks noGrp="1"/>
          </p:cNvSpPr>
          <p:nvPr>
            <p:ph type="sldNum" sz="quarter" idx="10"/>
          </p:nvPr>
        </p:nvSpPr>
        <p:spPr/>
        <p:txBody>
          <a:bodyPr/>
          <a:lstStyle/>
          <a:p>
            <a:fld id="{E240C5E2-F15D-44C7-BD76-11FD63396A6D}" type="slidenum">
              <a:rPr lang="en-US" smtClean="0"/>
              <a:t>25</a:t>
            </a:fld>
            <a:endParaRPr lang="en-US"/>
          </a:p>
        </p:txBody>
      </p:sp>
    </p:spTree>
    <p:extLst>
      <p:ext uri="{BB962C8B-B14F-4D97-AF65-F5344CB8AC3E}">
        <p14:creationId xmlns:p14="http://schemas.microsoft.com/office/powerpoint/2010/main" val="5226792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have tried to lay out why I think Python is valuable to me in my Oracle database administrator job. I am not an expert in programming languages but I am a pretty good DBA and I have used a variety of programming languages down through the years. I have been very critical of my own thinking about Python and have tried to challenge my own reasoning to find flaws with it. At the end of the day I have come to the conclusion that Python is helpful to me as an Oracle DBA so that is why I’m promoting its use in this talk.</a:t>
            </a:r>
          </a:p>
          <a:p>
            <a:endParaRPr lang="en-US" dirty="0"/>
          </a:p>
          <a:p>
            <a:r>
              <a:rPr lang="en-US" dirty="0"/>
              <a:t>I organized the talk in two major categories that made sense to me. Python has two qualities that make it good for DBAs, in my opinion. It is easy to use and therefore easy to keep using for part time programmers like us. It connects to just about any kind of resource you can think of because of all of the built-in and downloadable modules. I’ve given a lot of detailed support of each point.</a:t>
            </a:r>
          </a:p>
          <a:p>
            <a:endParaRPr lang="en-US" dirty="0"/>
          </a:p>
          <a:p>
            <a:r>
              <a:rPr lang="en-US" dirty="0"/>
              <a:t>Now that you have heard my reasoning what do you think about your own situation? Does it make sense to invest your time learning Python? There is so much to learn and we all have limited time and limited mental capacity. No matter how smart you are you can’t do everything. Sometimes I feel like I am running around with my hair on fire because of all of the new technologies being thrown at me. You have open source databases. You have cloud and DevOps. There are distributed cloud based databases. It is all I can do just to keep track of the new features in the Oracle database. With all of the things that an Oracle DBA could spend time on, is it worth learning Python? I hope that this talk has helped you to decide whether to make Python a priority out of all of the things that you could learn about, and I hope that your career will benefit from it.</a:t>
            </a:r>
          </a:p>
        </p:txBody>
      </p:sp>
      <p:sp>
        <p:nvSpPr>
          <p:cNvPr id="4" name="Slide Number Placeholder 3"/>
          <p:cNvSpPr>
            <a:spLocks noGrp="1"/>
          </p:cNvSpPr>
          <p:nvPr>
            <p:ph type="sldNum" sz="quarter" idx="10"/>
          </p:nvPr>
        </p:nvSpPr>
        <p:spPr/>
        <p:txBody>
          <a:bodyPr/>
          <a:lstStyle/>
          <a:p>
            <a:fld id="{E240C5E2-F15D-44C7-BD76-11FD63396A6D}" type="slidenum">
              <a:rPr lang="en-US" smtClean="0"/>
              <a:t>26</a:t>
            </a:fld>
            <a:endParaRPr lang="en-US"/>
          </a:p>
        </p:txBody>
      </p:sp>
    </p:spTree>
    <p:extLst>
      <p:ext uri="{BB962C8B-B14F-4D97-AF65-F5344CB8AC3E}">
        <p14:creationId xmlns:p14="http://schemas.microsoft.com/office/powerpoint/2010/main" val="3498670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had to ask myself why I think Python is easy to use. I came up with this list.  I make a big deal out of the idea that it did take work to learn Python, but it seems easier to come back to than other languages I have learned. Then I talk about the fantastic Python resources that are on the web. Next I talk about some features that I really like. Lastly, I point to Python’s use in education as evidence that it is easy to use.</a:t>
            </a:r>
          </a:p>
          <a:p>
            <a:endParaRPr lang="en-US" dirty="0"/>
          </a:p>
          <a:p>
            <a:r>
              <a:rPr lang="en-US" dirty="0"/>
              <a:t>Each point reflects my actual experiences. They are not abstract points so much as stepping stones along my Python journey. So, I talk about the classes I actually took. I talk about other languages I learned and tried unsuccessfully to come back to. I talk about web sites that I really use, and features that I really like. And I really was motivated by Python’s use in education.</a:t>
            </a:r>
          </a:p>
          <a:p>
            <a:endParaRPr lang="en-US" dirty="0"/>
          </a:p>
        </p:txBody>
      </p:sp>
      <p:sp>
        <p:nvSpPr>
          <p:cNvPr id="4" name="Slide Number Placeholder 3"/>
          <p:cNvSpPr>
            <a:spLocks noGrp="1"/>
          </p:cNvSpPr>
          <p:nvPr>
            <p:ph type="sldNum" sz="quarter" idx="10"/>
          </p:nvPr>
        </p:nvSpPr>
        <p:spPr/>
        <p:txBody>
          <a:bodyPr/>
          <a:lstStyle/>
          <a:p>
            <a:fld id="{E240C5E2-F15D-44C7-BD76-11FD63396A6D}" type="slidenum">
              <a:rPr lang="en-US" smtClean="0"/>
              <a:t>3</a:t>
            </a:fld>
            <a:endParaRPr lang="en-US"/>
          </a:p>
        </p:txBody>
      </p:sp>
    </p:spTree>
    <p:extLst>
      <p:ext uri="{BB962C8B-B14F-4D97-AF65-F5344CB8AC3E}">
        <p14:creationId xmlns:p14="http://schemas.microsoft.com/office/powerpoint/2010/main" val="1518247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took me some effort to learn Python so when I say “easy to use” I don’t mean “easy to learn”. I started out by working my way through the official Python tutorial. The tutorial is more of a reference so it was kind of hard to really learn the language that way. But, it gave me some exposure to the language before I took my classes.</a:t>
            </a:r>
          </a:p>
          <a:p>
            <a:endParaRPr lang="en-US" dirty="0"/>
          </a:p>
          <a:p>
            <a:r>
              <a:rPr lang="en-US" dirty="0"/>
              <a:t>In 2015 I discovered </a:t>
            </a:r>
            <a:r>
              <a:rPr lang="en-US" dirty="0" err="1"/>
              <a:t>edX</a:t>
            </a:r>
            <a:r>
              <a:rPr lang="en-US" dirty="0"/>
              <a:t> and their fantastic free MIT computer science classes. I took two introductory classes. These classes were easy for me since I have a degree in computer science and have been working in IT for over 20 years. But, they were challenging enough that I learned Python. I ended up being a course teaching assistant or CTA in both classes and helped answer questions for students that needed help. Helping other people with their programs probably helped me go even deeper into Python.  </a:t>
            </a:r>
          </a:p>
        </p:txBody>
      </p:sp>
      <p:sp>
        <p:nvSpPr>
          <p:cNvPr id="4" name="Slide Number Placeholder 3"/>
          <p:cNvSpPr>
            <a:spLocks noGrp="1"/>
          </p:cNvSpPr>
          <p:nvPr>
            <p:ph type="sldNum" sz="quarter" idx="10"/>
          </p:nvPr>
        </p:nvSpPr>
        <p:spPr/>
        <p:txBody>
          <a:bodyPr/>
          <a:lstStyle/>
          <a:p>
            <a:fld id="{E240C5E2-F15D-44C7-BD76-11FD63396A6D}" type="slidenum">
              <a:rPr lang="en-US" smtClean="0"/>
              <a:t>4</a:t>
            </a:fld>
            <a:endParaRPr lang="en-US"/>
          </a:p>
        </p:txBody>
      </p:sp>
    </p:spTree>
    <p:extLst>
      <p:ext uri="{BB962C8B-B14F-4D97-AF65-F5344CB8AC3E}">
        <p14:creationId xmlns:p14="http://schemas.microsoft.com/office/powerpoint/2010/main" val="40318681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probably the most important point in my “Easy to use” section. Python is supposed to be a good language for beginners and easy to use. Oracle DBAs are not beginners so why do they need a language that is good for beginners? My theory is that since Oracle DBAs don’t program every day they would be better off with a language that is easy to use and learn. Then when it has been weeks or months since they last wrote some code they can come back and write a quick script without a lot of relearning. I have not proven this and I’m open to any criticism of this idea. But, it is a theory that I’m working with.</a:t>
            </a:r>
          </a:p>
          <a:p>
            <a:endParaRPr lang="en-US" dirty="0"/>
          </a:p>
          <a:p>
            <a:r>
              <a:rPr lang="en-US" dirty="0"/>
              <a:t>I have tried two other languages during my time as an Oracle DBA and found them hard to come back to. They are C++ and Java. I have read a book about each of these languages but even soon after learning the language I still had to look up how to do even the simplest thing like printing something.</a:t>
            </a:r>
          </a:p>
          <a:p>
            <a:endParaRPr lang="en-US" dirty="0"/>
          </a:p>
          <a:p>
            <a:r>
              <a:rPr lang="en-US" dirty="0"/>
              <a:t>When I needed to print out a bunch of lines of text I would use C in Cygwin on my old laptop because I could remember </a:t>
            </a:r>
            <a:r>
              <a:rPr lang="en-US" dirty="0" err="1"/>
              <a:t>printf</a:t>
            </a:r>
            <a:r>
              <a:rPr lang="en-US" dirty="0"/>
              <a:t> but not the way to print a line in C++ or Java.</a:t>
            </a:r>
          </a:p>
          <a:p>
            <a:endParaRPr lang="en-US" dirty="0"/>
          </a:p>
          <a:p>
            <a:r>
              <a:rPr lang="en-US" dirty="0"/>
              <a:t>(not sure if I should mention </a:t>
            </a:r>
            <a:r>
              <a:rPr lang="en-US" dirty="0" err="1"/>
              <a:t>perl</a:t>
            </a:r>
            <a:r>
              <a:rPr lang="en-US" dirty="0"/>
              <a:t>)</a:t>
            </a:r>
          </a:p>
        </p:txBody>
      </p:sp>
      <p:sp>
        <p:nvSpPr>
          <p:cNvPr id="4" name="Slide Number Placeholder 3"/>
          <p:cNvSpPr>
            <a:spLocks noGrp="1"/>
          </p:cNvSpPr>
          <p:nvPr>
            <p:ph type="sldNum" sz="quarter" idx="10"/>
          </p:nvPr>
        </p:nvSpPr>
        <p:spPr/>
        <p:txBody>
          <a:bodyPr/>
          <a:lstStyle/>
          <a:p>
            <a:fld id="{E240C5E2-F15D-44C7-BD76-11FD63396A6D}" type="slidenum">
              <a:rPr lang="en-US" smtClean="0"/>
              <a:t>5</a:t>
            </a:fld>
            <a:endParaRPr lang="en-US"/>
          </a:p>
        </p:txBody>
      </p:sp>
    </p:spTree>
    <p:extLst>
      <p:ext uri="{BB962C8B-B14F-4D97-AF65-F5344CB8AC3E}">
        <p14:creationId xmlns:p14="http://schemas.microsoft.com/office/powerpoint/2010/main" val="1800841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g++ -o test test.cpp</a:t>
            </a:r>
          </a:p>
          <a:p>
            <a:r>
              <a:rPr lang="en-US" dirty="0"/>
              <a:t>$ ./test</a:t>
            </a:r>
          </a:p>
          <a:p>
            <a:r>
              <a:rPr lang="en-US" dirty="0"/>
              <a:t>Hello world!</a:t>
            </a:r>
          </a:p>
          <a:p>
            <a:endParaRPr lang="en-US" dirty="0"/>
          </a:p>
          <a:p>
            <a:r>
              <a:rPr lang="en-US" dirty="0"/>
              <a:t>Tested on Linux. </a:t>
            </a:r>
          </a:p>
          <a:p>
            <a:endParaRPr lang="en-US" dirty="0"/>
          </a:p>
          <a:p>
            <a:r>
              <a:rPr lang="en-US" dirty="0"/>
              <a:t>When I was working with C++ and Java probably 15 years ago I could never remember how to do something as simple as print a line and had to look it up. In C++ you had </a:t>
            </a:r>
            <a:r>
              <a:rPr lang="en-US" dirty="0" err="1"/>
              <a:t>cout</a:t>
            </a:r>
            <a:r>
              <a:rPr lang="en-US" dirty="0"/>
              <a:t>. I’m not sure if there is a simpler way to do this but I remember </a:t>
            </a:r>
            <a:r>
              <a:rPr lang="en-US" dirty="0" err="1"/>
              <a:t>cout</a:t>
            </a:r>
            <a:r>
              <a:rPr lang="en-US" dirty="0"/>
              <a:t> and how to do a newline and the &lt;&lt; operator. </a:t>
            </a:r>
          </a:p>
          <a:p>
            <a:endParaRPr lang="en-US" dirty="0"/>
          </a:p>
          <a:p>
            <a:r>
              <a:rPr lang="en-US" dirty="0"/>
              <a:t>A full time C++ programmer could write a quick program to print some lines without thinking about it but it wasn’t something that stuck in my brain as well.</a:t>
            </a:r>
          </a:p>
        </p:txBody>
      </p:sp>
      <p:sp>
        <p:nvSpPr>
          <p:cNvPr id="4" name="Slide Number Placeholder 3"/>
          <p:cNvSpPr>
            <a:spLocks noGrp="1"/>
          </p:cNvSpPr>
          <p:nvPr>
            <p:ph type="sldNum" sz="quarter" idx="10"/>
          </p:nvPr>
        </p:nvSpPr>
        <p:spPr/>
        <p:txBody>
          <a:bodyPr/>
          <a:lstStyle/>
          <a:p>
            <a:fld id="{E240C5E2-F15D-44C7-BD76-11FD63396A6D}" type="slidenum">
              <a:rPr lang="en-US" smtClean="0"/>
              <a:t>6</a:t>
            </a:fld>
            <a:endParaRPr lang="en-US"/>
          </a:p>
        </p:txBody>
      </p:sp>
    </p:spTree>
    <p:extLst>
      <p:ext uri="{BB962C8B-B14F-4D97-AF65-F5344CB8AC3E}">
        <p14:creationId xmlns:p14="http://schemas.microsoft.com/office/powerpoint/2010/main" val="2038974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Notice all the extra lines of code just to print out a single line. Some people call this bootstrapping code which means the stuff you need just to get started. When I was messing with Java I couldn’t remember </a:t>
            </a:r>
            <a:r>
              <a:rPr lang="en-US" dirty="0" err="1"/>
              <a:t>System.out.println</a:t>
            </a:r>
            <a:r>
              <a:rPr lang="en-US" dirty="0"/>
              <a:t> without looking it up. Someone who writes Java every day wouldn’t have this problem.</a:t>
            </a:r>
          </a:p>
        </p:txBody>
      </p:sp>
      <p:sp>
        <p:nvSpPr>
          <p:cNvPr id="4" name="Slide Number Placeholder 3"/>
          <p:cNvSpPr>
            <a:spLocks noGrp="1"/>
          </p:cNvSpPr>
          <p:nvPr>
            <p:ph type="sldNum" sz="quarter" idx="10"/>
          </p:nvPr>
        </p:nvSpPr>
        <p:spPr/>
        <p:txBody>
          <a:bodyPr/>
          <a:lstStyle/>
          <a:p>
            <a:fld id="{E240C5E2-F15D-44C7-BD76-11FD63396A6D}" type="slidenum">
              <a:rPr lang="en-US" smtClean="0"/>
              <a:t>7</a:t>
            </a:fld>
            <a:endParaRPr lang="en-US"/>
          </a:p>
        </p:txBody>
      </p:sp>
    </p:spTree>
    <p:extLst>
      <p:ext uri="{BB962C8B-B14F-4D97-AF65-F5344CB8AC3E}">
        <p14:creationId xmlns:p14="http://schemas.microsoft.com/office/powerpoint/2010/main" val="887562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past if I needed a simple script to run through a loop and print out a few hundred lines in a text file I would probably use C in Cygwin if I couldn’t use SQL. I could remember the </a:t>
            </a:r>
            <a:r>
              <a:rPr lang="en-US" dirty="0" err="1"/>
              <a:t>printf</a:t>
            </a:r>
            <a:r>
              <a:rPr lang="en-US" dirty="0"/>
              <a:t> command since I did so much C. But, today I would use Python. Pretty easy to make a quick script.</a:t>
            </a:r>
          </a:p>
          <a:p>
            <a:endParaRPr lang="en-US" dirty="0"/>
          </a:p>
          <a:p>
            <a:r>
              <a:rPr lang="en-US" dirty="0"/>
              <a:t>I think Python is designed to make simple stuff simple to code and simple to remember.</a:t>
            </a:r>
          </a:p>
        </p:txBody>
      </p:sp>
      <p:sp>
        <p:nvSpPr>
          <p:cNvPr id="4" name="Slide Number Placeholder 3"/>
          <p:cNvSpPr>
            <a:spLocks noGrp="1"/>
          </p:cNvSpPr>
          <p:nvPr>
            <p:ph type="sldNum" sz="quarter" idx="10"/>
          </p:nvPr>
        </p:nvSpPr>
        <p:spPr/>
        <p:txBody>
          <a:bodyPr/>
          <a:lstStyle/>
          <a:p>
            <a:fld id="{E240C5E2-F15D-44C7-BD76-11FD63396A6D}" type="slidenum">
              <a:rPr lang="en-US" smtClean="0"/>
              <a:t>8</a:t>
            </a:fld>
            <a:endParaRPr lang="en-US"/>
          </a:p>
        </p:txBody>
      </p:sp>
    </p:spTree>
    <p:extLst>
      <p:ext uri="{BB962C8B-B14F-4D97-AF65-F5344CB8AC3E}">
        <p14:creationId xmlns:p14="http://schemas.microsoft.com/office/powerpoint/2010/main" val="16687134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just think the documentation is well done. My experience over the past couple of years learning Python is that a quick Google search almost always pops me right to the answer.</a:t>
            </a:r>
          </a:p>
          <a:p>
            <a:endParaRPr lang="en-US" dirty="0"/>
          </a:p>
          <a:p>
            <a:r>
              <a:rPr lang="en-US" dirty="0"/>
              <a:t>My classes used Python 2 so I would Google “python 2 list”. Now I’m using Python 3 and have converted my </a:t>
            </a:r>
            <a:r>
              <a:rPr lang="en-US" dirty="0" err="1"/>
              <a:t>PythonDBAGraphs</a:t>
            </a:r>
            <a:r>
              <a:rPr lang="en-US" dirty="0"/>
              <a:t> application to work with both. So, now I type “python 3 list” or just “python list”</a:t>
            </a:r>
          </a:p>
        </p:txBody>
      </p:sp>
      <p:sp>
        <p:nvSpPr>
          <p:cNvPr id="4" name="Slide Number Placeholder 3"/>
          <p:cNvSpPr>
            <a:spLocks noGrp="1"/>
          </p:cNvSpPr>
          <p:nvPr>
            <p:ph type="sldNum" sz="quarter" idx="10"/>
          </p:nvPr>
        </p:nvSpPr>
        <p:spPr/>
        <p:txBody>
          <a:bodyPr/>
          <a:lstStyle/>
          <a:p>
            <a:fld id="{E240C5E2-F15D-44C7-BD76-11FD63396A6D}" type="slidenum">
              <a:rPr lang="en-US" smtClean="0"/>
              <a:t>9</a:t>
            </a:fld>
            <a:endParaRPr lang="en-US"/>
          </a:p>
        </p:txBody>
      </p:sp>
    </p:spTree>
    <p:extLst>
      <p:ext uri="{BB962C8B-B14F-4D97-AF65-F5344CB8AC3E}">
        <p14:creationId xmlns:p14="http://schemas.microsoft.com/office/powerpoint/2010/main" val="8492358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11.xml"/><Relationship Id="rId1" Type="http://schemas.openxmlformats.org/officeDocument/2006/relationships/vmlDrawing" Target="../drawings/vmlDrawing10.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0.bin"/></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12.xml"/><Relationship Id="rId1" Type="http://schemas.openxmlformats.org/officeDocument/2006/relationships/vmlDrawing" Target="../drawings/vmlDrawing11.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13.xml"/><Relationship Id="rId1" Type="http://schemas.openxmlformats.org/officeDocument/2006/relationships/vmlDrawing" Target="../drawings/vmlDrawing12.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8.xml"/><Relationship Id="rId1" Type="http://schemas.openxmlformats.org/officeDocument/2006/relationships/vmlDrawing" Target="../drawings/vmlDrawing7.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7.bin"/></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9.xml"/><Relationship Id="rId1" Type="http://schemas.openxmlformats.org/officeDocument/2006/relationships/vmlDrawing" Target="../drawings/vmlDrawing8.vml"/><Relationship Id="rId6" Type="http://schemas.openxmlformats.org/officeDocument/2006/relationships/image" Target="../media/image6.png"/><Relationship Id="rId5" Type="http://schemas.openxmlformats.org/officeDocument/2006/relationships/image" Target="../media/image1.emf"/><Relationship Id="rId4" Type="http://schemas.openxmlformats.org/officeDocument/2006/relationships/oleObject" Target="../embeddings/oleObject8.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Introductory slide">
    <p:spTree>
      <p:nvGrpSpPr>
        <p:cNvPr id="1" name=""/>
        <p:cNvGrpSpPr/>
        <p:nvPr/>
      </p:nvGrpSpPr>
      <p:grpSpPr>
        <a:xfrm>
          <a:off x="0" y="0"/>
          <a:ext cx="0" cy="0"/>
          <a:chOff x="0" y="0"/>
          <a:chExt cx="0" cy="0"/>
        </a:xfrm>
      </p:grpSpPr>
      <p:pic>
        <p:nvPicPr>
          <p:cNvPr id="2" name="Picture 6" descr="USF-PRI-C_RGB.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79725" y="1719263"/>
            <a:ext cx="3367088" cy="3429000"/>
          </a:xfrm>
          <a:prstGeom prst="rect">
            <a:avLst/>
          </a:prstGeom>
          <a:noFill/>
          <a:ln w="9525">
            <a:noFill/>
            <a:miter lim="800000"/>
            <a:headEnd/>
            <a:tailEnd/>
          </a:ln>
        </p:spPr>
      </p:pic>
      <p:sp>
        <p:nvSpPr>
          <p:cNvPr id="3" name="Rectangle 7"/>
          <p:cNvSpPr/>
          <p:nvPr/>
        </p:nvSpPr>
        <p:spPr>
          <a:xfrm>
            <a:off x="0" y="6705600"/>
            <a:ext cx="9144000" cy="152400"/>
          </a:xfrm>
          <a:prstGeom prst="rect">
            <a:avLst/>
          </a:prstGeom>
          <a:solidFill>
            <a:srgbClr val="5C8727"/>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5C8727"/>
              </a:solidFill>
            </a:endParaRPr>
          </a:p>
        </p:txBody>
      </p:sp>
      <p:pic>
        <p:nvPicPr>
          <p:cNvPr id="4" name="Picture 1"/>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2857500" y="1682115"/>
            <a:ext cx="3429000" cy="3493770"/>
          </a:xfrm>
          <a:prstGeom prst="rect">
            <a:avLst/>
          </a:prstGeom>
          <a:noFill/>
          <a:ln w="9525">
            <a:noFill/>
            <a:miter lim="800000"/>
            <a:headEnd/>
            <a:tailEnd/>
          </a:ln>
        </p:spPr>
      </p:pic>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58856889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484"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9183407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508"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3332398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532"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20446921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556"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Shape 149"/>
        <p:cNvGrpSpPr/>
        <p:nvPr/>
      </p:nvGrpSpPr>
      <p:grpSpPr>
        <a:xfrm>
          <a:off x="0" y="0"/>
          <a:ext cx="0" cy="0"/>
          <a:chOff x="0" y="0"/>
          <a:chExt cx="0" cy="0"/>
        </a:xfrm>
      </p:grpSpPr>
      <p:sp>
        <p:nvSpPr>
          <p:cNvPr id="150" name="Shape 150"/>
          <p:cNvSpPr/>
          <p:nvPr/>
        </p:nvSpPr>
        <p:spPr>
          <a:xfrm>
            <a:off x="25" y="-5067"/>
            <a:ext cx="7884900" cy="854000"/>
          </a:xfrm>
          <a:prstGeom prst="rect">
            <a:avLst/>
          </a:prstGeom>
          <a:solidFill>
            <a:srgbClr val="5C8727"/>
          </a:solidFill>
          <a:ln w="9525" cap="flat" cmpd="sng">
            <a:solidFill>
              <a:srgbClr val="5C8727"/>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51" name="Shape 151"/>
          <p:cNvSpPr txBox="1"/>
          <p:nvPr/>
        </p:nvSpPr>
        <p:spPr>
          <a:xfrm>
            <a:off x="1957388" y="574675"/>
            <a:ext cx="184200" cy="3700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1800" b="0" i="0" u="none" strike="noStrike" cap="none">
              <a:solidFill>
                <a:schemeClr val="dk1"/>
              </a:solidFill>
              <a:latin typeface="Arial"/>
              <a:ea typeface="Arial"/>
              <a:cs typeface="Arial"/>
              <a:sym typeface="Arial"/>
            </a:endParaRPr>
          </a:p>
        </p:txBody>
      </p:sp>
      <p:sp>
        <p:nvSpPr>
          <p:cNvPr id="152" name="Shape 152"/>
          <p:cNvSpPr txBox="1">
            <a:spLocks noGrp="1"/>
          </p:cNvSpPr>
          <p:nvPr>
            <p:ph type="title"/>
          </p:nvPr>
        </p:nvSpPr>
        <p:spPr>
          <a:xfrm>
            <a:off x="557212" y="0"/>
            <a:ext cx="7221600" cy="854000"/>
          </a:xfrm>
          <a:prstGeom prst="rect">
            <a:avLst/>
          </a:prstGeom>
          <a:noFill/>
          <a:ln>
            <a:noFill/>
          </a:ln>
        </p:spPr>
        <p:txBody>
          <a:bodyPr lIns="91425" tIns="91425" rIns="91425" bIns="91425" anchor="b" anchorCtr="0"/>
          <a:lstStyle>
            <a:lvl1pPr lvl="0" rtl="0">
              <a:lnSpc>
                <a:spcPct val="100000"/>
              </a:lnSpc>
              <a:spcBef>
                <a:spcPts val="0"/>
              </a:spcBef>
              <a:buClr>
                <a:srgbClr val="FFFFFF"/>
              </a:buClr>
              <a:buSzPct val="100000"/>
              <a:defRPr sz="1800" b="1">
                <a:solidFill>
                  <a:srgbClr val="FFFFFF"/>
                </a:solidFill>
              </a:defRPr>
            </a:lvl1pPr>
            <a:lvl2pPr lvl="1" rtl="0">
              <a:spcBef>
                <a:spcPts val="0"/>
              </a:spcBef>
              <a:buClr>
                <a:srgbClr val="FFFFFF"/>
              </a:buClr>
              <a:buSzPct val="100000"/>
              <a:defRPr sz="1800" b="1">
                <a:solidFill>
                  <a:srgbClr val="FFFFFF"/>
                </a:solidFill>
                <a:latin typeface="Arial"/>
                <a:ea typeface="Arial"/>
                <a:cs typeface="Arial"/>
                <a:sym typeface="Arial"/>
              </a:defRPr>
            </a:lvl2pPr>
            <a:lvl3pPr lvl="2" rtl="0">
              <a:spcBef>
                <a:spcPts val="0"/>
              </a:spcBef>
              <a:buClr>
                <a:srgbClr val="FFFFFF"/>
              </a:buClr>
              <a:buSzPct val="100000"/>
              <a:defRPr sz="1800" b="1">
                <a:solidFill>
                  <a:srgbClr val="FFFFFF"/>
                </a:solidFill>
                <a:latin typeface="Arial"/>
                <a:ea typeface="Arial"/>
                <a:cs typeface="Arial"/>
                <a:sym typeface="Arial"/>
              </a:defRPr>
            </a:lvl3pPr>
            <a:lvl4pPr lvl="3" rtl="0">
              <a:spcBef>
                <a:spcPts val="0"/>
              </a:spcBef>
              <a:buClr>
                <a:srgbClr val="FFFFFF"/>
              </a:buClr>
              <a:buSzPct val="100000"/>
              <a:defRPr sz="1800" b="1">
                <a:solidFill>
                  <a:srgbClr val="FFFFFF"/>
                </a:solidFill>
                <a:latin typeface="Arial"/>
                <a:ea typeface="Arial"/>
                <a:cs typeface="Arial"/>
                <a:sym typeface="Arial"/>
              </a:defRPr>
            </a:lvl4pPr>
            <a:lvl5pPr lvl="4" rtl="0">
              <a:spcBef>
                <a:spcPts val="0"/>
              </a:spcBef>
              <a:buClr>
                <a:srgbClr val="FFFFFF"/>
              </a:buClr>
              <a:buSzPct val="100000"/>
              <a:defRPr sz="1800" b="1">
                <a:solidFill>
                  <a:srgbClr val="FFFFFF"/>
                </a:solidFill>
                <a:latin typeface="Arial"/>
                <a:ea typeface="Arial"/>
                <a:cs typeface="Arial"/>
                <a:sym typeface="Arial"/>
              </a:defRPr>
            </a:lvl5pPr>
            <a:lvl6pPr lvl="5" rtl="0">
              <a:spcBef>
                <a:spcPts val="0"/>
              </a:spcBef>
              <a:buClr>
                <a:srgbClr val="FFFFFF"/>
              </a:buClr>
              <a:buSzPct val="100000"/>
              <a:defRPr sz="1800" b="1">
                <a:solidFill>
                  <a:srgbClr val="FFFFFF"/>
                </a:solidFill>
                <a:latin typeface="Arial"/>
                <a:ea typeface="Arial"/>
                <a:cs typeface="Arial"/>
                <a:sym typeface="Arial"/>
              </a:defRPr>
            </a:lvl6pPr>
            <a:lvl7pPr lvl="6" rtl="0">
              <a:spcBef>
                <a:spcPts val="0"/>
              </a:spcBef>
              <a:buClr>
                <a:srgbClr val="FFFFFF"/>
              </a:buClr>
              <a:buSzPct val="100000"/>
              <a:defRPr sz="1800" b="1">
                <a:solidFill>
                  <a:srgbClr val="FFFFFF"/>
                </a:solidFill>
                <a:latin typeface="Arial"/>
                <a:ea typeface="Arial"/>
                <a:cs typeface="Arial"/>
                <a:sym typeface="Arial"/>
              </a:defRPr>
            </a:lvl7pPr>
            <a:lvl8pPr lvl="7" rtl="0">
              <a:spcBef>
                <a:spcPts val="0"/>
              </a:spcBef>
              <a:buClr>
                <a:srgbClr val="FFFFFF"/>
              </a:buClr>
              <a:buSzPct val="100000"/>
              <a:defRPr sz="1800" b="1">
                <a:solidFill>
                  <a:srgbClr val="FFFFFF"/>
                </a:solidFill>
                <a:latin typeface="Arial"/>
                <a:ea typeface="Arial"/>
                <a:cs typeface="Arial"/>
                <a:sym typeface="Arial"/>
              </a:defRPr>
            </a:lvl8pPr>
            <a:lvl9pPr lvl="8" rtl="0">
              <a:spcBef>
                <a:spcPts val="0"/>
              </a:spcBef>
              <a:buClr>
                <a:srgbClr val="FFFFFF"/>
              </a:buClr>
              <a:buSzPct val="100000"/>
              <a:defRPr sz="1800" b="1">
                <a:solidFill>
                  <a:srgbClr val="FFFFFF"/>
                </a:solidFill>
                <a:latin typeface="Arial"/>
                <a:ea typeface="Arial"/>
                <a:cs typeface="Arial"/>
                <a:sym typeface="Arial"/>
              </a:defRPr>
            </a:lvl9pPr>
          </a:lstStyle>
          <a:p>
            <a:endParaRPr/>
          </a:p>
        </p:txBody>
      </p:sp>
      <p:pic>
        <p:nvPicPr>
          <p:cNvPr id="153" name="Shape 153"/>
          <p:cNvPicPr preferRelativeResize="0"/>
          <p:nvPr/>
        </p:nvPicPr>
        <p:blipFill>
          <a:blip r:embed="rId2">
            <a:alphaModFix/>
          </a:blip>
          <a:stretch>
            <a:fillRect/>
          </a:stretch>
        </p:blipFill>
        <p:spPr>
          <a:xfrm>
            <a:off x="8166283" y="6075"/>
            <a:ext cx="635647" cy="854100"/>
          </a:xfrm>
          <a:prstGeom prst="rect">
            <a:avLst/>
          </a:prstGeom>
          <a:noFill/>
          <a:ln>
            <a:noFill/>
          </a:ln>
        </p:spPr>
      </p:pic>
      <p:sp>
        <p:nvSpPr>
          <p:cNvPr id="154" name="Shape 154"/>
          <p:cNvSpPr txBox="1">
            <a:spLocks noGrp="1"/>
          </p:cNvSpPr>
          <p:nvPr>
            <p:ph type="sldNum" idx="12"/>
          </p:nvPr>
        </p:nvSpPr>
        <p:spPr>
          <a:xfrm>
            <a:off x="8595308" y="6333009"/>
            <a:ext cx="548700" cy="524800"/>
          </a:xfrm>
          <a:prstGeom prst="rect">
            <a:avLst/>
          </a:prstGeom>
        </p:spPr>
        <p:txBody>
          <a:bodyPr lIns="91425" tIns="91425" rIns="91425" bIns="91425" anchor="ctr" anchorCtr="0">
            <a:noAutofit/>
          </a:bodyPr>
          <a:lstStyle/>
          <a:p>
            <a:pPr algn="ctr"/>
            <a:fld id="{00000000-1234-1234-1234-123412341234}" type="slidenum">
              <a:rPr lang="en" sz="1300" smtClean="0">
                <a:solidFill>
                  <a:srgbClr val="555559"/>
                </a:solidFill>
              </a:rPr>
              <a:pPr algn="ctr"/>
              <a:t>‹#›</a:t>
            </a:fld>
            <a:endParaRPr lang="en" sz="1300">
              <a:solidFill>
                <a:srgbClr val="555559"/>
              </a:solidFill>
            </a:endParaRPr>
          </a:p>
        </p:txBody>
      </p:sp>
      <p:pic>
        <p:nvPicPr>
          <p:cNvPr id="155" name="Shape 155"/>
          <p:cNvPicPr preferRelativeResize="0"/>
          <p:nvPr/>
        </p:nvPicPr>
        <p:blipFill>
          <a:blip r:embed="rId3">
            <a:alphaModFix/>
          </a:blip>
          <a:stretch>
            <a:fillRect/>
          </a:stretch>
        </p:blipFill>
        <p:spPr>
          <a:xfrm>
            <a:off x="6771565" y="6483124"/>
            <a:ext cx="1367801" cy="300973"/>
          </a:xfrm>
          <a:prstGeom prst="rect">
            <a:avLst/>
          </a:prstGeom>
          <a:noFill/>
          <a:ln>
            <a:noFill/>
          </a:ln>
        </p:spPr>
      </p:pic>
      <p:pic>
        <p:nvPicPr>
          <p:cNvPr id="156" name="Shape 156"/>
          <p:cNvPicPr preferRelativeResize="0"/>
          <p:nvPr/>
        </p:nvPicPr>
        <p:blipFill>
          <a:blip r:embed="rId4">
            <a:alphaModFix/>
          </a:blip>
          <a:stretch>
            <a:fillRect/>
          </a:stretch>
        </p:blipFill>
        <p:spPr>
          <a:xfrm>
            <a:off x="236499" y="6483125"/>
            <a:ext cx="2291294" cy="371475"/>
          </a:xfrm>
          <a:prstGeom prst="rect">
            <a:avLst/>
          </a:prstGeom>
          <a:noFill/>
          <a:ln>
            <a:noFill/>
          </a:ln>
        </p:spPr>
      </p:pic>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Presentation introduction slide">
    <p:spTree>
      <p:nvGrpSpPr>
        <p:cNvPr id="1" name=""/>
        <p:cNvGrpSpPr/>
        <p:nvPr/>
      </p:nvGrpSpPr>
      <p:grpSpPr>
        <a:xfrm>
          <a:off x="0" y="0"/>
          <a:ext cx="0" cy="0"/>
          <a:chOff x="0" y="0"/>
          <a:chExt cx="0" cy="0"/>
        </a:xfrm>
      </p:grpSpPr>
      <p:pic>
        <p:nvPicPr>
          <p:cNvPr id="5" name="Picture 6" descr="USF Tickertape Graphic-RGB_PPT_v2.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7663" y="2636838"/>
            <a:ext cx="8394700" cy="914400"/>
          </a:xfrm>
          <a:prstGeom prst="rect">
            <a:avLst/>
          </a:prstGeom>
          <a:noFill/>
          <a:ln w="9525">
            <a:noFill/>
            <a:miter lim="800000"/>
            <a:headEnd/>
            <a:tailEnd/>
          </a:ln>
        </p:spPr>
      </p:pic>
      <p:cxnSp>
        <p:nvCxnSpPr>
          <p:cNvPr id="6" name="Straight Connector 7"/>
          <p:cNvCxnSpPr/>
          <p:nvPr/>
        </p:nvCxnSpPr>
        <p:spPr>
          <a:xfrm>
            <a:off x="3119438" y="4187825"/>
            <a:ext cx="449262" cy="0"/>
          </a:xfrm>
          <a:prstGeom prst="line">
            <a:avLst/>
          </a:prstGeom>
          <a:ln w="12700">
            <a:solidFill>
              <a:srgbClr val="CF4520"/>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8"/>
          <p:cNvCxnSpPr/>
          <p:nvPr/>
        </p:nvCxnSpPr>
        <p:spPr>
          <a:xfrm>
            <a:off x="3119438" y="6059488"/>
            <a:ext cx="449262" cy="0"/>
          </a:xfrm>
          <a:prstGeom prst="line">
            <a:avLst/>
          </a:prstGeom>
          <a:ln w="12700">
            <a:solidFill>
              <a:srgbClr val="CF4520"/>
            </a:solidFill>
          </a:ln>
          <a:effectLst/>
        </p:spPr>
        <p:style>
          <a:lnRef idx="2">
            <a:schemeClr val="accent1"/>
          </a:lnRef>
          <a:fillRef idx="0">
            <a:schemeClr val="accent1"/>
          </a:fillRef>
          <a:effectRef idx="1">
            <a:schemeClr val="accent1"/>
          </a:effectRef>
          <a:fontRef idx="minor">
            <a:schemeClr val="tx1"/>
          </a:fontRef>
        </p:style>
      </p:cxnSp>
      <p:sp>
        <p:nvSpPr>
          <p:cNvPr id="8" name="Rectangle 11"/>
          <p:cNvSpPr/>
          <p:nvPr/>
        </p:nvSpPr>
        <p:spPr>
          <a:xfrm>
            <a:off x="0" y="6705600"/>
            <a:ext cx="9144000" cy="152400"/>
          </a:xfrm>
          <a:prstGeom prst="rect">
            <a:avLst/>
          </a:prstGeom>
          <a:solidFill>
            <a:srgbClr val="5C8727"/>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rgbClr val="5C8727"/>
              </a:solidFill>
            </a:endParaRPr>
          </a:p>
        </p:txBody>
      </p:sp>
      <p:sp>
        <p:nvSpPr>
          <p:cNvPr id="9" name="Text Placeholder 2"/>
          <p:cNvSpPr>
            <a:spLocks/>
          </p:cNvSpPr>
          <p:nvPr/>
        </p:nvSpPr>
        <p:spPr bwMode="auto">
          <a:xfrm>
            <a:off x="3119438" y="4324350"/>
            <a:ext cx="4792662" cy="314325"/>
          </a:xfrm>
          <a:prstGeom prst="rect">
            <a:avLst/>
          </a:prstGeom>
          <a:noFill/>
          <a:ln w="9525">
            <a:noFill/>
            <a:miter lim="800000"/>
            <a:headEnd/>
            <a:tailEnd/>
          </a:ln>
        </p:spPr>
        <p:txBody>
          <a:bodyPr lIns="0" tIns="0" rIns="0" bIns="0"/>
          <a:lstStyle/>
          <a:p>
            <a:pPr eaLnBrk="0" hangingPunct="0">
              <a:lnSpc>
                <a:spcPct val="85000"/>
              </a:lnSpc>
              <a:spcBef>
                <a:spcPts val="100"/>
              </a:spcBef>
              <a:buFont typeface="Arial" charset="0"/>
              <a:buNone/>
            </a:pPr>
            <a:r>
              <a:rPr lang="en-US" sz="1600">
                <a:solidFill>
                  <a:srgbClr val="969696"/>
                </a:solidFill>
              </a:rPr>
              <a:t>A Taste of What’s Cooking at US Foods</a:t>
            </a:r>
          </a:p>
        </p:txBody>
      </p:sp>
      <p:sp>
        <p:nvSpPr>
          <p:cNvPr id="2" name="Title 1"/>
          <p:cNvSpPr>
            <a:spLocks noGrp="1"/>
          </p:cNvSpPr>
          <p:nvPr>
            <p:ph type="title"/>
          </p:nvPr>
        </p:nvSpPr>
        <p:spPr>
          <a:xfrm>
            <a:off x="3119699" y="4684528"/>
            <a:ext cx="4791654" cy="866119"/>
          </a:xfrm>
        </p:spPr>
        <p:txBody>
          <a:bodyPr anchor="t"/>
          <a:lstStyle>
            <a:lvl1pPr algn="l">
              <a:lnSpc>
                <a:spcPts val="3100"/>
              </a:lnSpc>
              <a:defRPr sz="3000" b="0" i="0" cap="none">
                <a:latin typeface="Arial"/>
              </a:defRPr>
            </a:lvl1pPr>
          </a:lstStyle>
          <a:p>
            <a:r>
              <a:rPr lang="en-US"/>
              <a:t>Click to edit Master title style</a:t>
            </a:r>
          </a:p>
        </p:txBody>
      </p:sp>
      <p:sp>
        <p:nvSpPr>
          <p:cNvPr id="11" name="Text Placeholder 2"/>
          <p:cNvSpPr>
            <a:spLocks noGrp="1"/>
          </p:cNvSpPr>
          <p:nvPr>
            <p:ph type="body" idx="10"/>
          </p:nvPr>
        </p:nvSpPr>
        <p:spPr>
          <a:xfrm>
            <a:off x="3119699" y="5550341"/>
            <a:ext cx="4791654" cy="315281"/>
          </a:xfrm>
        </p:spPr>
        <p:txBody>
          <a:bodyPr/>
          <a:lstStyle>
            <a:lvl1pPr marL="0" indent="0">
              <a:lnSpc>
                <a:spcPts val="2400"/>
              </a:lnSpc>
              <a:spcBef>
                <a:spcPts val="0"/>
              </a:spcBef>
              <a:buNone/>
              <a:defRPr sz="16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pic>
        <p:nvPicPr>
          <p:cNvPr id="10"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414600" y="346947"/>
            <a:ext cx="1568823" cy="1598456"/>
          </a:xfrm>
          <a:prstGeom prst="rect">
            <a:avLst/>
          </a:prstGeom>
          <a:noFill/>
          <a:ln w="9525">
            <a:noFill/>
            <a:miter lim="800000"/>
            <a:headEnd/>
            <a:tailEnd/>
          </a:ln>
        </p:spPr>
      </p:pic>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21508479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316"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5434915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340"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68965399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364"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189722109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388"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64996721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412"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48335603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436"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graphicFrame>
        <p:nvGraphicFramePr>
          <p:cNvPr id="9" name="Object 8" hidden="1"/>
          <p:cNvGraphicFramePr>
            <a:graphicFrameLocks noChangeAspect="1"/>
          </p:cNvGraphicFramePr>
          <p:nvPr userDrawn="1">
            <p:custDataLst>
              <p:tags r:id="rId2"/>
            </p:custDataLst>
            <p:extLst>
              <p:ext uri="{D42A27DB-BD31-4B8C-83A1-F6EECF244321}">
                <p14:modId xmlns:p14="http://schemas.microsoft.com/office/powerpoint/2010/main" val="20655321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460" name="think-cell Slide" r:id="rId4" imgW="810" imgH="812" progId="TCLayout.ActiveDocument.1">
                  <p:embed/>
                </p:oleObj>
              </mc:Choice>
              <mc:Fallback>
                <p:oleObj name="think-cell Slide" r:id="rId4" imgW="810" imgH="812"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TextBox 5"/>
          <p:cNvSpPr txBox="1"/>
          <p:nvPr/>
        </p:nvSpPr>
        <p:spPr>
          <a:xfrm>
            <a:off x="1957388" y="574675"/>
            <a:ext cx="184150" cy="369888"/>
          </a:xfrm>
          <a:prstGeom prst="rect">
            <a:avLst/>
          </a:prstGeom>
          <a:noFill/>
        </p:spPr>
        <p:txBody>
          <a:bodyPr wrap="none">
            <a:spAutoFit/>
          </a:bodyPr>
          <a:lstStyle/>
          <a:p>
            <a:pPr fontAlgn="auto">
              <a:spcBef>
                <a:spcPts val="0"/>
              </a:spcBef>
              <a:spcAft>
                <a:spcPts val="0"/>
              </a:spcAft>
              <a:defRPr/>
            </a:pPr>
            <a:endParaRPr lang="en-US">
              <a:latin typeface="+mn-lt"/>
            </a:endParaRPr>
          </a:p>
        </p:txBody>
      </p:sp>
      <p:pic>
        <p:nvPicPr>
          <p:cNvPr id="5" name="Picture 13" descr="USF-PRI-C_RGB.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058150" y="212725"/>
            <a:ext cx="731838" cy="731838"/>
          </a:xfrm>
          <a:prstGeom prst="rect">
            <a:avLst/>
          </a:prstGeom>
          <a:noFill/>
          <a:ln w="9525">
            <a:noFill/>
            <a:miter lim="800000"/>
            <a:headEnd/>
            <a:tailEnd/>
          </a:ln>
        </p:spPr>
      </p:pic>
      <p:sp>
        <p:nvSpPr>
          <p:cNvPr id="6" name="Rectangle 8"/>
          <p:cNvSpPr/>
          <p:nvPr/>
        </p:nvSpPr>
        <p:spPr>
          <a:xfrm>
            <a:off x="7972425" y="127000"/>
            <a:ext cx="823913" cy="841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p:nvSpPr>
        <p:spPr>
          <a:xfrm>
            <a:off x="8128000" y="6475413"/>
            <a:ext cx="674688" cy="365125"/>
          </a:xfrm>
          <a:prstGeom prst="rect">
            <a:avLst/>
          </a:prstGeom>
        </p:spPr>
        <p:txBody>
          <a:bodyPr lIns="0" tIns="0" rIns="0" bIns="0"/>
          <a:lstStyle/>
          <a:p>
            <a:pPr algn="r" fontAlgn="auto">
              <a:spcBef>
                <a:spcPts val="0"/>
              </a:spcBef>
              <a:spcAft>
                <a:spcPts val="0"/>
              </a:spcAft>
              <a:defRPr/>
            </a:pPr>
            <a:fld id="{25DD4C46-D912-49E0-8568-F97A5517E485}" type="slidenum">
              <a:rPr lang="en-US" sz="1000">
                <a:solidFill>
                  <a:srgbClr val="717073"/>
                </a:solidFill>
                <a:latin typeface="+mn-lt"/>
              </a:rPr>
              <a:pPr algn="r" fontAlgn="auto">
                <a:spcBef>
                  <a:spcPts val="0"/>
                </a:spcBef>
                <a:spcAft>
                  <a:spcPts val="0"/>
                </a:spcAft>
                <a:defRPr/>
              </a:pPr>
              <a:t>‹#›</a:t>
            </a:fld>
            <a:endParaRPr lang="en-US" sz="1000">
              <a:solidFill>
                <a:srgbClr val="717073"/>
              </a:solidFill>
              <a:latin typeface="+mn-lt"/>
            </a:endParaRPr>
          </a:p>
        </p:txBody>
      </p:sp>
      <p:pic>
        <p:nvPicPr>
          <p:cNvPr id="8" name="Picture 2"/>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047038" y="227465"/>
            <a:ext cx="727075" cy="675371"/>
          </a:xfrm>
          <a:prstGeom prst="rect">
            <a:avLst/>
          </a:prstGeom>
          <a:noFill/>
          <a:ln w="9525">
            <a:noFill/>
            <a:miter lim="800000"/>
            <a:headEnd/>
            <a:tailEnd/>
          </a:ln>
        </p:spPr>
      </p:pic>
      <p:sp>
        <p:nvSpPr>
          <p:cNvPr id="2" name="Title 1"/>
          <p:cNvSpPr>
            <a:spLocks noGrp="1"/>
          </p:cNvSpPr>
          <p:nvPr>
            <p:ph type="title"/>
          </p:nvPr>
        </p:nvSpPr>
        <p:spPr>
          <a:xfrm>
            <a:off x="557213" y="101600"/>
            <a:ext cx="7221537" cy="854075"/>
          </a:xfrm>
        </p:spPr>
        <p:txBody>
          <a:bodyPr/>
          <a:lstStyle>
            <a:lvl1pPr>
              <a:lnSpc>
                <a:spcPct val="100000"/>
              </a:lnSpc>
              <a:defRPr/>
            </a:lvl1pPr>
          </a:lstStyle>
          <a:p>
            <a:r>
              <a:rPr lang="en-US"/>
              <a:t>Click to edit Master title style</a:t>
            </a:r>
          </a:p>
        </p:txBody>
      </p:sp>
      <p:sp>
        <p:nvSpPr>
          <p:cNvPr id="3" name="Content Placeholder 2"/>
          <p:cNvSpPr>
            <a:spLocks noGrp="1"/>
          </p:cNvSpPr>
          <p:nvPr>
            <p:ph idx="1"/>
          </p:nvPr>
        </p:nvSpPr>
        <p:spPr>
          <a:xfrm>
            <a:off x="557784" y="1280159"/>
            <a:ext cx="8101584" cy="4110985"/>
          </a:xfrm>
        </p:spPr>
        <p:txBody>
          <a:bodyPr/>
          <a:lstStyle>
            <a:lvl2pPr>
              <a:buFontTx/>
              <a:buChar char="–"/>
              <a:defRPr/>
            </a:lvl2pPr>
            <a:lvl4pPr>
              <a:buFontTx/>
              <a:buChar char="–"/>
              <a:defRPr/>
            </a:lvl4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Footer Placeholder 4"/>
          <p:cNvSpPr>
            <a:spLocks noGrp="1"/>
          </p:cNvSpPr>
          <p:nvPr>
            <p:ph type="ftr" sz="quarter" idx="11"/>
          </p:nvPr>
        </p:nvSpPr>
        <p:spPr/>
        <p:txBody>
          <a:bodyPr/>
          <a:lstStyle>
            <a:lvl1pPr algn="l">
              <a:defRPr sz="1000">
                <a:solidFill>
                  <a:srgbClr val="717073"/>
                </a:solidFill>
              </a:defRPr>
            </a:lvl1pPr>
          </a:lstStyle>
          <a:p>
            <a:endParaRPr lang="en-US"/>
          </a:p>
        </p:txBody>
      </p:sp>
      <p:pic>
        <p:nvPicPr>
          <p:cNvPr id="11" name="Picture 10" descr="GREAT FOOD MADE EASY.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7699" y="6211609"/>
            <a:ext cx="2987670" cy="597534"/>
          </a:xfrm>
          <a:prstGeom prst="rect">
            <a:avLst/>
          </a:prstGeom>
        </p:spPr>
      </p:pic>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vmlDrawing" Target="../drawings/vmlDrawing1.v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8"/>
            </p:custDataLst>
            <p:extLst>
              <p:ext uri="{D42A27DB-BD31-4B8C-83A1-F6EECF244321}">
                <p14:modId xmlns:p14="http://schemas.microsoft.com/office/powerpoint/2010/main" val="113508355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44" name="think-cell Slide" r:id="rId19" imgW="810" imgH="812" progId="TCLayout.ActiveDocument.1">
                  <p:embed/>
                </p:oleObj>
              </mc:Choice>
              <mc:Fallback>
                <p:oleObj name="think-cell Slide" r:id="rId19" imgW="810" imgH="812" progId="TCLayout.ActiveDocument.1">
                  <p:embed/>
                  <p:pic>
                    <p:nvPicPr>
                      <p:cNvPr id="0" name=""/>
                      <p:cNvPicPr/>
                      <p:nvPr/>
                    </p:nvPicPr>
                    <p:blipFill>
                      <a:blip r:embed="rId20"/>
                      <a:stretch>
                        <a:fillRect/>
                      </a:stretch>
                    </p:blipFill>
                    <p:spPr>
                      <a:xfrm>
                        <a:off x="1588" y="1588"/>
                        <a:ext cx="1587" cy="1587"/>
                      </a:xfrm>
                      <a:prstGeom prst="rect">
                        <a:avLst/>
                      </a:prstGeom>
                    </p:spPr>
                  </p:pic>
                </p:oleObj>
              </mc:Fallback>
            </mc:AlternateContent>
          </a:graphicData>
        </a:graphic>
      </p:graphicFrame>
      <p:sp>
        <p:nvSpPr>
          <p:cNvPr id="48137" name="Text Placeholder 2"/>
          <p:cNvSpPr>
            <a:spLocks noGrp="1"/>
          </p:cNvSpPr>
          <p:nvPr>
            <p:ph type="body" idx="1"/>
          </p:nvPr>
        </p:nvSpPr>
        <p:spPr bwMode="auto">
          <a:xfrm>
            <a:off x="557213" y="1216025"/>
            <a:ext cx="8102600" cy="47148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Slide Number Placeholder 3"/>
          <p:cNvSpPr>
            <a:spLocks noGrp="1"/>
          </p:cNvSpPr>
          <p:nvPr>
            <p:ph type="sldNum" sz="quarter" idx="4"/>
          </p:nvPr>
        </p:nvSpPr>
        <p:spPr>
          <a:xfrm>
            <a:off x="8115300" y="6246813"/>
            <a:ext cx="674688" cy="365125"/>
          </a:xfrm>
          <a:prstGeom prst="rect">
            <a:avLst/>
          </a:prstGeom>
        </p:spPr>
        <p:txBody>
          <a:bodyPr vert="horz" lIns="0" tIns="0" rIns="0" bIns="0" rtlCol="0" anchor="t" anchorCtr="0"/>
          <a:lstStyle>
            <a:lvl1pPr algn="l" fontAlgn="auto">
              <a:spcBef>
                <a:spcPts val="0"/>
              </a:spcBef>
              <a:spcAft>
                <a:spcPts val="0"/>
              </a:spcAft>
              <a:defRPr sz="1000" b="0">
                <a:solidFill>
                  <a:srgbClr val="717073"/>
                </a:solidFill>
                <a:latin typeface="+mn-lt"/>
              </a:defRPr>
            </a:lvl1pPr>
          </a:lstStyle>
          <a:p>
            <a:fld id="{3FA5478E-9727-41F2-A0D1-45C64965D203}" type="slidenum">
              <a:rPr lang="en-US" smtClean="0"/>
              <a:t>‹#›</a:t>
            </a:fld>
            <a:endParaRPr lang="en-US"/>
          </a:p>
        </p:txBody>
      </p:sp>
      <p:sp>
        <p:nvSpPr>
          <p:cNvPr id="13" name="Footer Placeholder 4"/>
          <p:cNvSpPr>
            <a:spLocks noGrp="1"/>
          </p:cNvSpPr>
          <p:nvPr>
            <p:ph type="ftr" sz="quarter" idx="3"/>
          </p:nvPr>
        </p:nvSpPr>
        <p:spPr>
          <a:xfrm>
            <a:off x="557213" y="6246813"/>
            <a:ext cx="6846887" cy="365125"/>
          </a:xfrm>
          <a:prstGeom prst="rect">
            <a:avLst/>
          </a:prstGeom>
        </p:spPr>
        <p:txBody>
          <a:bodyPr vert="horz" lIns="0" tIns="0" rIns="0" bIns="0" rtlCol="0" anchor="t" anchorCtr="0"/>
          <a:lstStyle>
            <a:lvl1pPr algn="l" fontAlgn="auto">
              <a:spcBef>
                <a:spcPts val="0"/>
              </a:spcBef>
              <a:spcAft>
                <a:spcPts val="0"/>
              </a:spcAft>
              <a:defRPr sz="1000">
                <a:solidFill>
                  <a:srgbClr val="717073"/>
                </a:solidFill>
                <a:latin typeface="+mn-lt"/>
              </a:defRPr>
            </a:lvl1pPr>
          </a:lstStyle>
          <a:p>
            <a:endParaRPr lang="en-US"/>
          </a:p>
        </p:txBody>
      </p:sp>
      <p:sp>
        <p:nvSpPr>
          <p:cNvPr id="48141" name="Title Placeholder 1"/>
          <p:cNvSpPr>
            <a:spLocks noGrp="1"/>
          </p:cNvSpPr>
          <p:nvPr>
            <p:ph type="title"/>
          </p:nvPr>
        </p:nvSpPr>
        <p:spPr bwMode="auto">
          <a:xfrm>
            <a:off x="557213" y="0"/>
            <a:ext cx="7221537" cy="85407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Tree>
    <p:extLst>
      <p:ext uri="{BB962C8B-B14F-4D97-AF65-F5344CB8AC3E}">
        <p14:creationId xmlns:p14="http://schemas.microsoft.com/office/powerpoint/2010/main" val="1252123005"/>
      </p:ext>
    </p:extLst>
  </p:cSld>
  <p:clrMap bg1="lt1" tx1="dk1" bg2="lt2" tx2="dk2" accent1="accent1" accent2="accent2" accent3="accent3" accent4="accent4" accent5="accent5" accent6="accent6" hlink="hlink" folHlink="folHlink"/>
  <p:sldLayoutIdLst>
    <p:sldLayoutId id="2147483679" r:id="rId1"/>
    <p:sldLayoutId id="2147483685" r:id="rId2"/>
    <p:sldLayoutId id="2147483753" r:id="rId3"/>
    <p:sldLayoutId id="2147483752" r:id="rId4"/>
    <p:sldLayoutId id="2147483744" r:id="rId5"/>
    <p:sldLayoutId id="2147483721" r:id="rId6"/>
    <p:sldLayoutId id="2147483720" r:id="rId7"/>
    <p:sldLayoutId id="2147483705" r:id="rId8"/>
    <p:sldLayoutId id="2147483697" r:id="rId9"/>
    <p:sldLayoutId id="2147483689" r:id="rId10"/>
    <p:sldLayoutId id="2147483688" r:id="rId11"/>
    <p:sldLayoutId id="2147483687" r:id="rId12"/>
    <p:sldLayoutId id="2147483686" r:id="rId13"/>
    <p:sldLayoutId id="2147483683" r:id="rId14"/>
    <p:sldLayoutId id="2147483684" r:id="rId15"/>
  </p:sldLayoutIdLst>
  <p:txStyles>
    <p:titleStyle>
      <a:lvl1pPr algn="l" defTabSz="457200" rtl="0" eaLnBrk="1" fontAlgn="base" hangingPunct="1">
        <a:lnSpc>
          <a:spcPts val="3100"/>
        </a:lnSpc>
        <a:spcBef>
          <a:spcPct val="0"/>
        </a:spcBef>
        <a:spcAft>
          <a:spcPct val="0"/>
        </a:spcAft>
        <a:defRPr sz="2400" b="1" kern="1200">
          <a:solidFill>
            <a:srgbClr val="717073"/>
          </a:solidFill>
          <a:latin typeface="+mj-lt"/>
          <a:ea typeface="+mj-ea"/>
          <a:cs typeface="+mj-cs"/>
        </a:defRPr>
      </a:lvl1pPr>
      <a:lvl2pPr algn="l" defTabSz="457200" rtl="0" eaLnBrk="1" fontAlgn="base" hangingPunct="1">
        <a:lnSpc>
          <a:spcPts val="3100"/>
        </a:lnSpc>
        <a:spcBef>
          <a:spcPct val="0"/>
        </a:spcBef>
        <a:spcAft>
          <a:spcPct val="0"/>
        </a:spcAft>
        <a:defRPr sz="2400" b="1">
          <a:solidFill>
            <a:srgbClr val="717073"/>
          </a:solidFill>
          <a:latin typeface="Arial" charset="0"/>
          <a:cs typeface="Arial" charset="0"/>
        </a:defRPr>
      </a:lvl2pPr>
      <a:lvl3pPr algn="l" defTabSz="457200" rtl="0" eaLnBrk="1" fontAlgn="base" hangingPunct="1">
        <a:lnSpc>
          <a:spcPts val="3100"/>
        </a:lnSpc>
        <a:spcBef>
          <a:spcPct val="0"/>
        </a:spcBef>
        <a:spcAft>
          <a:spcPct val="0"/>
        </a:spcAft>
        <a:defRPr sz="2400" b="1">
          <a:solidFill>
            <a:srgbClr val="717073"/>
          </a:solidFill>
          <a:latin typeface="Arial" charset="0"/>
          <a:cs typeface="Arial" charset="0"/>
        </a:defRPr>
      </a:lvl3pPr>
      <a:lvl4pPr algn="l" defTabSz="457200" rtl="0" eaLnBrk="1" fontAlgn="base" hangingPunct="1">
        <a:lnSpc>
          <a:spcPts val="3100"/>
        </a:lnSpc>
        <a:spcBef>
          <a:spcPct val="0"/>
        </a:spcBef>
        <a:spcAft>
          <a:spcPct val="0"/>
        </a:spcAft>
        <a:defRPr sz="2400" b="1">
          <a:solidFill>
            <a:srgbClr val="717073"/>
          </a:solidFill>
          <a:latin typeface="Arial" charset="0"/>
          <a:cs typeface="Arial" charset="0"/>
        </a:defRPr>
      </a:lvl4pPr>
      <a:lvl5pPr algn="l" defTabSz="457200" rtl="0" eaLnBrk="1" fontAlgn="base" hangingPunct="1">
        <a:lnSpc>
          <a:spcPts val="3100"/>
        </a:lnSpc>
        <a:spcBef>
          <a:spcPct val="0"/>
        </a:spcBef>
        <a:spcAft>
          <a:spcPct val="0"/>
        </a:spcAft>
        <a:defRPr sz="2400" b="1">
          <a:solidFill>
            <a:srgbClr val="717073"/>
          </a:solidFill>
          <a:latin typeface="Arial" charset="0"/>
          <a:cs typeface="Arial" charset="0"/>
        </a:defRPr>
      </a:lvl5pPr>
      <a:lvl6pPr marL="457200" algn="l" defTabSz="457200" rtl="0" eaLnBrk="1" fontAlgn="base" hangingPunct="1">
        <a:lnSpc>
          <a:spcPts val="3100"/>
        </a:lnSpc>
        <a:spcBef>
          <a:spcPct val="0"/>
        </a:spcBef>
        <a:spcAft>
          <a:spcPct val="0"/>
        </a:spcAft>
        <a:defRPr sz="2600" b="1">
          <a:solidFill>
            <a:srgbClr val="717073"/>
          </a:solidFill>
          <a:latin typeface="Arial" charset="0"/>
          <a:cs typeface="Arial" charset="0"/>
        </a:defRPr>
      </a:lvl6pPr>
      <a:lvl7pPr marL="914400" algn="l" defTabSz="457200" rtl="0" eaLnBrk="1" fontAlgn="base" hangingPunct="1">
        <a:lnSpc>
          <a:spcPts val="3100"/>
        </a:lnSpc>
        <a:spcBef>
          <a:spcPct val="0"/>
        </a:spcBef>
        <a:spcAft>
          <a:spcPct val="0"/>
        </a:spcAft>
        <a:defRPr sz="2600" b="1">
          <a:solidFill>
            <a:srgbClr val="717073"/>
          </a:solidFill>
          <a:latin typeface="Arial" charset="0"/>
          <a:cs typeface="Arial" charset="0"/>
        </a:defRPr>
      </a:lvl7pPr>
      <a:lvl8pPr marL="1371600" algn="l" defTabSz="457200" rtl="0" eaLnBrk="1" fontAlgn="base" hangingPunct="1">
        <a:lnSpc>
          <a:spcPts val="3100"/>
        </a:lnSpc>
        <a:spcBef>
          <a:spcPct val="0"/>
        </a:spcBef>
        <a:spcAft>
          <a:spcPct val="0"/>
        </a:spcAft>
        <a:defRPr sz="2600" b="1">
          <a:solidFill>
            <a:srgbClr val="717073"/>
          </a:solidFill>
          <a:latin typeface="Arial" charset="0"/>
          <a:cs typeface="Arial" charset="0"/>
        </a:defRPr>
      </a:lvl8pPr>
      <a:lvl9pPr marL="1828800" algn="l" defTabSz="457200" rtl="0" eaLnBrk="1" fontAlgn="base" hangingPunct="1">
        <a:lnSpc>
          <a:spcPts val="3100"/>
        </a:lnSpc>
        <a:spcBef>
          <a:spcPct val="0"/>
        </a:spcBef>
        <a:spcAft>
          <a:spcPct val="0"/>
        </a:spcAft>
        <a:defRPr sz="2600" b="1">
          <a:solidFill>
            <a:srgbClr val="717073"/>
          </a:solidFill>
          <a:latin typeface="Arial" charset="0"/>
          <a:cs typeface="Arial" charset="0"/>
        </a:defRPr>
      </a:lvl9pPr>
    </p:titleStyle>
    <p:bodyStyle>
      <a:lvl1pPr marL="177800" indent="-177800" algn="l" defTabSz="457200" rtl="0" eaLnBrk="1" fontAlgn="base" hangingPunct="1">
        <a:spcBef>
          <a:spcPts val="600"/>
        </a:spcBef>
        <a:spcAft>
          <a:spcPct val="0"/>
        </a:spcAft>
        <a:buFont typeface="Arial" charset="0"/>
        <a:buChar char="•"/>
        <a:defRPr sz="2100" kern="1200">
          <a:solidFill>
            <a:schemeClr val="tx1"/>
          </a:solidFill>
          <a:latin typeface="+mn-lt"/>
          <a:ea typeface="+mn-ea"/>
          <a:cs typeface="+mn-cs"/>
        </a:defRPr>
      </a:lvl1pPr>
      <a:lvl2pPr marL="635000" indent="-158750" algn="l" defTabSz="457200" rtl="0" eaLnBrk="1" fontAlgn="base" hangingPunct="1">
        <a:spcBef>
          <a:spcPts val="600"/>
        </a:spcBef>
        <a:spcAft>
          <a:spcPct val="0"/>
        </a:spcAft>
        <a:buFont typeface="Arial" charset="0"/>
        <a:buChar char="•"/>
        <a:defRPr sz="1900" kern="1200">
          <a:solidFill>
            <a:schemeClr val="tx1"/>
          </a:solidFill>
          <a:latin typeface="+mn-lt"/>
          <a:ea typeface="+mn-ea"/>
          <a:cs typeface="+mn-cs"/>
        </a:defRPr>
      </a:lvl2pPr>
      <a:lvl3pPr marL="1092200" indent="-195263" algn="l" defTabSz="457200" rtl="0" eaLnBrk="1" fontAlgn="base" hangingPunct="1">
        <a:spcBef>
          <a:spcPts val="600"/>
        </a:spcBef>
        <a:spcAft>
          <a:spcPct val="0"/>
        </a:spcAft>
        <a:buFont typeface="Arial" charset="0"/>
        <a:buChar char="•"/>
        <a:defRPr sz="1700" kern="1200">
          <a:solidFill>
            <a:schemeClr val="tx1"/>
          </a:solidFill>
          <a:latin typeface="+mn-lt"/>
          <a:ea typeface="+mn-ea"/>
          <a:cs typeface="+mn-cs"/>
        </a:defRPr>
      </a:lvl3pPr>
      <a:lvl4pPr marL="1549400" indent="-177800" algn="l" defTabSz="457200" rtl="0" eaLnBrk="1" fontAlgn="base" hangingPunct="1">
        <a:spcBef>
          <a:spcPts val="600"/>
        </a:spcBef>
        <a:spcAft>
          <a:spcPct val="0"/>
        </a:spcAft>
        <a:buFont typeface="Arial" charset="0"/>
        <a:buChar char="•"/>
        <a:defRPr sz="1500" kern="1200">
          <a:solidFill>
            <a:schemeClr val="tx1"/>
          </a:solidFill>
          <a:latin typeface="+mn-lt"/>
          <a:ea typeface="+mn-ea"/>
          <a:cs typeface="+mn-cs"/>
        </a:defRPr>
      </a:lvl4pPr>
      <a:lvl5pPr marL="1943100" indent="-150813" algn="l" defTabSz="457200" rtl="0" eaLnBrk="1" fontAlgn="base" hangingPunct="1">
        <a:spcBef>
          <a:spcPts val="600"/>
        </a:spcBef>
        <a:spcAft>
          <a:spcPct val="0"/>
        </a:spcAft>
        <a:buFont typeface="Arial" charset="0"/>
        <a:buChar char="•"/>
        <a:defRPr sz="13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s://stackoverflow.com/"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github.com/bobbydurrett/PythonDBAGraphs"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www.bobbydurrettdba.com/" TargetMode="External"/><Relationship Id="rId2" Type="http://schemas.openxmlformats.org/officeDocument/2006/relationships/hyperlink" Target="mailto:bobby@bobbydurrettdba.com"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docs.python.org/3/tutorial/datastructures.html"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Python for the Oracle DBA</a:t>
            </a:r>
            <a:br>
              <a:rPr lang="en-US" dirty="0"/>
            </a:br>
            <a:endParaRPr lang="en-US" b="1" dirty="0">
              <a:solidFill>
                <a:schemeClr val="tx1"/>
              </a:solidFill>
            </a:endParaRPr>
          </a:p>
        </p:txBody>
      </p:sp>
      <p:sp>
        <p:nvSpPr>
          <p:cNvPr id="3" name="Text Placeholder 2"/>
          <p:cNvSpPr>
            <a:spLocks noGrp="1"/>
          </p:cNvSpPr>
          <p:nvPr>
            <p:ph type="body" idx="10"/>
          </p:nvPr>
        </p:nvSpPr>
        <p:spPr/>
        <p:txBody>
          <a:bodyPr/>
          <a:lstStyle/>
          <a:p>
            <a:r>
              <a:rPr lang="en-US" dirty="0"/>
              <a:t>Bobby Durrett</a:t>
            </a:r>
          </a:p>
        </p:txBody>
      </p:sp>
    </p:spTree>
    <p:extLst>
      <p:ext uri="{BB962C8B-B14F-4D97-AF65-F5344CB8AC3E}">
        <p14:creationId xmlns:p14="http://schemas.microsoft.com/office/powerpoint/2010/main" val="6232450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43C2C-D7DB-4398-92F9-FDA4934CC18C}"/>
              </a:ext>
            </a:extLst>
          </p:cNvPr>
          <p:cNvSpPr>
            <a:spLocks noGrp="1"/>
          </p:cNvSpPr>
          <p:nvPr>
            <p:ph type="title"/>
          </p:nvPr>
        </p:nvSpPr>
        <p:spPr/>
        <p:txBody>
          <a:bodyPr/>
          <a:lstStyle/>
          <a:p>
            <a:r>
              <a:rPr lang="en-US" dirty="0"/>
              <a:t>Documentation Screenshot</a:t>
            </a:r>
          </a:p>
        </p:txBody>
      </p:sp>
      <p:pic>
        <p:nvPicPr>
          <p:cNvPr id="4" name="Content Placeholder 3">
            <a:extLst>
              <a:ext uri="{FF2B5EF4-FFF2-40B4-BE49-F238E27FC236}">
                <a16:creationId xmlns:a16="http://schemas.microsoft.com/office/drawing/2014/main" id="{B0127084-274C-46D8-BFFB-54650A145D9D}"/>
              </a:ext>
            </a:extLst>
          </p:cNvPr>
          <p:cNvPicPr>
            <a:picLocks noGrp="1" noChangeAspect="1"/>
          </p:cNvPicPr>
          <p:nvPr>
            <p:ph idx="1"/>
          </p:nvPr>
        </p:nvPicPr>
        <p:blipFill>
          <a:blip r:embed="rId3"/>
          <a:stretch>
            <a:fillRect/>
          </a:stretch>
        </p:blipFill>
        <p:spPr>
          <a:xfrm>
            <a:off x="79512" y="955675"/>
            <a:ext cx="8972203" cy="5445125"/>
          </a:xfrm>
          <a:prstGeom prst="rect">
            <a:avLst/>
          </a:prstGeom>
        </p:spPr>
      </p:pic>
    </p:spTree>
    <p:extLst>
      <p:ext uri="{BB962C8B-B14F-4D97-AF65-F5344CB8AC3E}">
        <p14:creationId xmlns:p14="http://schemas.microsoft.com/office/powerpoint/2010/main" val="3379164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98B54-87CB-4C10-B086-62E4F95D0E40}"/>
              </a:ext>
            </a:extLst>
          </p:cNvPr>
          <p:cNvSpPr>
            <a:spLocks noGrp="1"/>
          </p:cNvSpPr>
          <p:nvPr>
            <p:ph type="title"/>
          </p:nvPr>
        </p:nvSpPr>
        <p:spPr/>
        <p:txBody>
          <a:bodyPr/>
          <a:lstStyle/>
          <a:p>
            <a:r>
              <a:rPr lang="en-US" dirty="0"/>
              <a:t>Easy to use - Very active online forum</a:t>
            </a:r>
          </a:p>
        </p:txBody>
      </p:sp>
      <p:sp>
        <p:nvSpPr>
          <p:cNvPr id="3" name="Content Placeholder 2">
            <a:extLst>
              <a:ext uri="{FF2B5EF4-FFF2-40B4-BE49-F238E27FC236}">
                <a16:creationId xmlns:a16="http://schemas.microsoft.com/office/drawing/2014/main" id="{39D52816-3350-4E5A-9922-18AB5E63DF1E}"/>
              </a:ext>
            </a:extLst>
          </p:cNvPr>
          <p:cNvSpPr>
            <a:spLocks noGrp="1"/>
          </p:cNvSpPr>
          <p:nvPr>
            <p:ph idx="1"/>
          </p:nvPr>
        </p:nvSpPr>
        <p:spPr/>
        <p:txBody>
          <a:bodyPr/>
          <a:lstStyle/>
          <a:p>
            <a:r>
              <a:rPr lang="en-US" dirty="0"/>
              <a:t>Stack Overflow - </a:t>
            </a:r>
            <a:r>
              <a:rPr lang="en-US" dirty="0">
                <a:hlinkClick r:id="rId3"/>
              </a:rPr>
              <a:t>https://stackoverflow.com/</a:t>
            </a:r>
            <a:endParaRPr lang="en-US" dirty="0"/>
          </a:p>
          <a:p>
            <a:endParaRPr lang="en-US" dirty="0"/>
          </a:p>
          <a:p>
            <a:r>
              <a:rPr lang="en-US" dirty="0"/>
              <a:t>Structured question and answer format with point system</a:t>
            </a:r>
          </a:p>
          <a:p>
            <a:endParaRPr lang="en-US" dirty="0"/>
          </a:p>
          <a:p>
            <a:r>
              <a:rPr lang="en-US" dirty="0"/>
              <a:t>Many Python questions</a:t>
            </a:r>
          </a:p>
          <a:p>
            <a:endParaRPr lang="en-US" dirty="0"/>
          </a:p>
          <a:p>
            <a:r>
              <a:rPr lang="en-US" dirty="0"/>
              <a:t>Fast answers</a:t>
            </a:r>
          </a:p>
        </p:txBody>
      </p:sp>
    </p:spTree>
    <p:extLst>
      <p:ext uri="{BB962C8B-B14F-4D97-AF65-F5344CB8AC3E}">
        <p14:creationId xmlns:p14="http://schemas.microsoft.com/office/powerpoint/2010/main" val="18934148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034BE-7E2D-4782-B95F-C8EA4A80BDBB}"/>
              </a:ext>
            </a:extLst>
          </p:cNvPr>
          <p:cNvSpPr>
            <a:spLocks noGrp="1"/>
          </p:cNvSpPr>
          <p:nvPr>
            <p:ph type="title"/>
          </p:nvPr>
        </p:nvSpPr>
        <p:spPr/>
        <p:txBody>
          <a:bodyPr/>
          <a:lstStyle/>
          <a:p>
            <a:r>
              <a:rPr lang="en-US" dirty="0"/>
              <a:t>Stack Overflow Screenshot</a:t>
            </a:r>
          </a:p>
        </p:txBody>
      </p:sp>
      <p:pic>
        <p:nvPicPr>
          <p:cNvPr id="4" name="Content Placeholder 3">
            <a:extLst>
              <a:ext uri="{FF2B5EF4-FFF2-40B4-BE49-F238E27FC236}">
                <a16:creationId xmlns:a16="http://schemas.microsoft.com/office/drawing/2014/main" id="{CF5A7BDE-1076-498B-A57E-B88BC7D5F687}"/>
              </a:ext>
            </a:extLst>
          </p:cNvPr>
          <p:cNvPicPr>
            <a:picLocks noGrp="1" noChangeAspect="1"/>
          </p:cNvPicPr>
          <p:nvPr>
            <p:ph idx="1"/>
          </p:nvPr>
        </p:nvPicPr>
        <p:blipFill>
          <a:blip r:embed="rId3"/>
          <a:stretch>
            <a:fillRect/>
          </a:stretch>
        </p:blipFill>
        <p:spPr>
          <a:xfrm>
            <a:off x="0" y="955675"/>
            <a:ext cx="9015046" cy="5471126"/>
          </a:xfrm>
          <a:prstGeom prst="rect">
            <a:avLst/>
          </a:prstGeom>
        </p:spPr>
      </p:pic>
    </p:spTree>
    <p:extLst>
      <p:ext uri="{BB962C8B-B14F-4D97-AF65-F5344CB8AC3E}">
        <p14:creationId xmlns:p14="http://schemas.microsoft.com/office/powerpoint/2010/main" val="6631155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86D70-0ABD-4B62-9F43-B31E0F9A63E0}"/>
              </a:ext>
            </a:extLst>
          </p:cNvPr>
          <p:cNvSpPr>
            <a:spLocks noGrp="1"/>
          </p:cNvSpPr>
          <p:nvPr>
            <p:ph type="title"/>
          </p:nvPr>
        </p:nvSpPr>
        <p:spPr/>
        <p:txBody>
          <a:bodyPr/>
          <a:lstStyle/>
          <a:p>
            <a:r>
              <a:rPr lang="en-US" dirty="0"/>
              <a:t>Easy to use - Features that make it easy to use</a:t>
            </a:r>
          </a:p>
        </p:txBody>
      </p:sp>
      <p:sp>
        <p:nvSpPr>
          <p:cNvPr id="3" name="Content Placeholder 2">
            <a:extLst>
              <a:ext uri="{FF2B5EF4-FFF2-40B4-BE49-F238E27FC236}">
                <a16:creationId xmlns:a16="http://schemas.microsoft.com/office/drawing/2014/main" id="{F2EF1D03-4796-48CB-A04A-6E04C7E4B9C1}"/>
              </a:ext>
            </a:extLst>
          </p:cNvPr>
          <p:cNvSpPr>
            <a:spLocks noGrp="1"/>
          </p:cNvSpPr>
          <p:nvPr>
            <p:ph idx="1"/>
          </p:nvPr>
        </p:nvSpPr>
        <p:spPr/>
        <p:txBody>
          <a:bodyPr/>
          <a:lstStyle/>
          <a:p>
            <a:endParaRPr lang="en-US" dirty="0"/>
          </a:p>
          <a:p>
            <a:endParaRPr lang="en-US" dirty="0"/>
          </a:p>
          <a:p>
            <a:r>
              <a:rPr lang="en-US" dirty="0"/>
              <a:t>Dynamic Typing</a:t>
            </a:r>
          </a:p>
          <a:p>
            <a:endParaRPr lang="en-US" dirty="0"/>
          </a:p>
          <a:p>
            <a:r>
              <a:rPr lang="en-US" dirty="0"/>
              <a:t>Lists</a:t>
            </a:r>
          </a:p>
          <a:p>
            <a:endParaRPr lang="en-US" dirty="0"/>
          </a:p>
          <a:p>
            <a:r>
              <a:rPr lang="en-US" dirty="0"/>
              <a:t>Indentation</a:t>
            </a:r>
          </a:p>
          <a:p>
            <a:endParaRPr lang="en-US" dirty="0"/>
          </a:p>
          <a:p>
            <a:pPr marL="0" indent="0">
              <a:buNone/>
            </a:pPr>
            <a:endParaRPr lang="en-US" dirty="0"/>
          </a:p>
        </p:txBody>
      </p:sp>
    </p:spTree>
    <p:extLst>
      <p:ext uri="{BB962C8B-B14F-4D97-AF65-F5344CB8AC3E}">
        <p14:creationId xmlns:p14="http://schemas.microsoft.com/office/powerpoint/2010/main" val="4139062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6707A-0AEA-48CD-ADA0-1AF677B8B956}"/>
              </a:ext>
            </a:extLst>
          </p:cNvPr>
          <p:cNvSpPr>
            <a:spLocks noGrp="1"/>
          </p:cNvSpPr>
          <p:nvPr>
            <p:ph type="title"/>
          </p:nvPr>
        </p:nvSpPr>
        <p:spPr/>
        <p:txBody>
          <a:bodyPr/>
          <a:lstStyle/>
          <a:p>
            <a:r>
              <a:rPr lang="en-US" dirty="0"/>
              <a:t>Dynamic typing</a:t>
            </a:r>
          </a:p>
        </p:txBody>
      </p:sp>
      <p:sp>
        <p:nvSpPr>
          <p:cNvPr id="5" name="Content Placeholder 4">
            <a:extLst>
              <a:ext uri="{FF2B5EF4-FFF2-40B4-BE49-F238E27FC236}">
                <a16:creationId xmlns:a16="http://schemas.microsoft.com/office/drawing/2014/main" id="{A30879A5-3DBC-43B5-A0DD-FF95B3F9892C}"/>
              </a:ext>
            </a:extLst>
          </p:cNvPr>
          <p:cNvSpPr>
            <a:spLocks noGrp="1"/>
          </p:cNvSpPr>
          <p:nvPr>
            <p:ph idx="1"/>
          </p:nvPr>
        </p:nvSpPr>
        <p:spPr>
          <a:xfrm>
            <a:off x="557213" y="1194099"/>
            <a:ext cx="7930571" cy="4830183"/>
          </a:xfrm>
        </p:spPr>
        <p:txBody>
          <a:bodyPr/>
          <a:lstStyle/>
          <a:p>
            <a:pPr marL="0" indent="0">
              <a:buNone/>
            </a:pPr>
            <a:r>
              <a:rPr lang="en-US" sz="1800" b="1" dirty="0">
                <a:latin typeface="Courier New" panose="02070309020205020404" pitchFamily="49" charset="0"/>
                <a:cs typeface="Courier New" panose="02070309020205020404" pitchFamily="49" charset="0"/>
              </a:rPr>
              <a:t>&gt;&gt;&gt; x=5</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type(x)</a:t>
            </a:r>
          </a:p>
          <a:p>
            <a:pPr marL="0" indent="0">
              <a:buNone/>
            </a:pPr>
            <a:r>
              <a:rPr lang="en-US" sz="1800" b="1" dirty="0">
                <a:latin typeface="Courier New" panose="02070309020205020404" pitchFamily="49" charset="0"/>
                <a:cs typeface="Courier New" panose="02070309020205020404" pitchFamily="49" charset="0"/>
              </a:rPr>
              <a:t>&lt;class '</a:t>
            </a:r>
            <a:r>
              <a:rPr lang="en-US" sz="1800" b="1" dirty="0" err="1">
                <a:latin typeface="Courier New" panose="02070309020205020404" pitchFamily="49" charset="0"/>
                <a:cs typeface="Courier New" panose="02070309020205020404" pitchFamily="49" charset="0"/>
              </a:rPr>
              <a:t>int</a:t>
            </a:r>
            <a:r>
              <a:rPr lang="en-US" sz="1800" b="1" dirty="0">
                <a:latin typeface="Courier New" panose="02070309020205020404" pitchFamily="49" charset="0"/>
                <a:cs typeface="Courier New" panose="02070309020205020404" pitchFamily="49" charset="0"/>
              </a:rPr>
              <a:t>'&gt;</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x="Hello"</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type(x)</a:t>
            </a:r>
          </a:p>
          <a:p>
            <a:pPr marL="0" indent="0">
              <a:buNone/>
            </a:pPr>
            <a:r>
              <a:rPr lang="en-US" sz="1800" b="1" dirty="0">
                <a:latin typeface="Courier New" panose="02070309020205020404" pitchFamily="49" charset="0"/>
                <a:cs typeface="Courier New" panose="02070309020205020404" pitchFamily="49" charset="0"/>
              </a:rPr>
              <a:t>&lt;class '</a:t>
            </a:r>
            <a:r>
              <a:rPr lang="en-US" sz="1800" b="1" dirty="0" err="1">
                <a:latin typeface="Courier New" panose="02070309020205020404" pitchFamily="49" charset="0"/>
                <a:cs typeface="Courier New" panose="02070309020205020404" pitchFamily="49" charset="0"/>
              </a:rPr>
              <a:t>str</a:t>
            </a:r>
            <a:r>
              <a:rPr lang="en-US" sz="1800" b="1" dirty="0">
                <a:latin typeface="Courier New" panose="02070309020205020404" pitchFamily="49" charset="0"/>
                <a:cs typeface="Courier New" panose="02070309020205020404" pitchFamily="49" charset="0"/>
              </a:rPr>
              <a:t>'&gt;</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x = [1,2,"Greetings"]</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type(x)</a:t>
            </a:r>
          </a:p>
          <a:p>
            <a:pPr marL="0" indent="0">
              <a:buNone/>
            </a:pPr>
            <a:r>
              <a:rPr lang="en-US" sz="1800" b="1" dirty="0">
                <a:latin typeface="Courier New" panose="02070309020205020404" pitchFamily="49" charset="0"/>
                <a:cs typeface="Courier New" panose="02070309020205020404" pitchFamily="49" charset="0"/>
              </a:rPr>
              <a:t>&lt;class 'list'&gt;</a:t>
            </a:r>
          </a:p>
        </p:txBody>
      </p:sp>
    </p:spTree>
    <p:extLst>
      <p:ext uri="{BB962C8B-B14F-4D97-AF65-F5344CB8AC3E}">
        <p14:creationId xmlns:p14="http://schemas.microsoft.com/office/powerpoint/2010/main" val="2124916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6707A-0AEA-48CD-ADA0-1AF677B8B956}"/>
              </a:ext>
            </a:extLst>
          </p:cNvPr>
          <p:cNvSpPr>
            <a:spLocks noGrp="1"/>
          </p:cNvSpPr>
          <p:nvPr>
            <p:ph type="title"/>
          </p:nvPr>
        </p:nvSpPr>
        <p:spPr/>
        <p:txBody>
          <a:bodyPr/>
          <a:lstStyle/>
          <a:p>
            <a:r>
              <a:rPr lang="en-US" dirty="0"/>
              <a:t>List type</a:t>
            </a:r>
          </a:p>
        </p:txBody>
      </p:sp>
      <p:sp>
        <p:nvSpPr>
          <p:cNvPr id="5" name="Content Placeholder 4">
            <a:extLst>
              <a:ext uri="{FF2B5EF4-FFF2-40B4-BE49-F238E27FC236}">
                <a16:creationId xmlns:a16="http://schemas.microsoft.com/office/drawing/2014/main" id="{A30879A5-3DBC-43B5-A0DD-FF95B3F9892C}"/>
              </a:ext>
            </a:extLst>
          </p:cNvPr>
          <p:cNvSpPr>
            <a:spLocks noGrp="1"/>
          </p:cNvSpPr>
          <p:nvPr>
            <p:ph idx="1"/>
          </p:nvPr>
        </p:nvSpPr>
        <p:spPr>
          <a:xfrm>
            <a:off x="557213" y="1506072"/>
            <a:ext cx="7930571" cy="4206240"/>
          </a:xfrm>
        </p:spPr>
        <p:txBody>
          <a:bodyPr/>
          <a:lstStyle/>
          <a:p>
            <a:pPr marL="0" indent="0">
              <a:buNone/>
            </a:pPr>
            <a:r>
              <a:rPr lang="en-US" sz="1800" b="1" dirty="0">
                <a:latin typeface="Courier New" panose="02070309020205020404" pitchFamily="49" charset="0"/>
                <a:cs typeface="Courier New" panose="02070309020205020404" pitchFamily="49" charset="0"/>
              </a:rPr>
              <a:t>&gt;&gt;&gt; l=[1,2,3]</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a:t>
            </a:r>
            <a:r>
              <a:rPr lang="en-US" sz="1800" b="1" dirty="0" err="1">
                <a:latin typeface="Courier New" panose="02070309020205020404" pitchFamily="49" charset="0"/>
                <a:cs typeface="Courier New" panose="02070309020205020404" pitchFamily="49" charset="0"/>
              </a:rPr>
              <a:t>l.append</a:t>
            </a:r>
            <a:r>
              <a:rPr lang="en-US" sz="1800" b="1" dirty="0">
                <a:latin typeface="Courier New" panose="02070309020205020404" pitchFamily="49" charset="0"/>
                <a:cs typeface="Courier New" panose="02070309020205020404" pitchFamily="49" charset="0"/>
              </a:rPr>
              <a:t>(4)</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l</a:t>
            </a:r>
          </a:p>
          <a:p>
            <a:pPr marL="0" indent="0">
              <a:buNone/>
            </a:pPr>
            <a:r>
              <a:rPr lang="en-US" sz="1800" b="1" dirty="0">
                <a:latin typeface="Courier New" panose="02070309020205020404" pitchFamily="49" charset="0"/>
                <a:cs typeface="Courier New" panose="02070309020205020404" pitchFamily="49" charset="0"/>
              </a:rPr>
              <a:t>[1, 2, 3, 4]</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l[2:4]</a:t>
            </a:r>
          </a:p>
          <a:p>
            <a:pPr marL="0" indent="0">
              <a:buNone/>
            </a:pPr>
            <a:r>
              <a:rPr lang="en-US" sz="1800" b="1" dirty="0">
                <a:latin typeface="Courier New" panose="02070309020205020404" pitchFamily="49" charset="0"/>
                <a:cs typeface="Courier New" panose="02070309020205020404" pitchFamily="49" charset="0"/>
              </a:rPr>
              <a:t>[3, 4]</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l[3]</a:t>
            </a:r>
          </a:p>
          <a:p>
            <a:pPr marL="0" indent="0">
              <a:buNone/>
            </a:pPr>
            <a:r>
              <a:rPr lang="en-US" sz="1800" b="1" dirty="0">
                <a:latin typeface="Courier New" panose="02070309020205020404" pitchFamily="49" charset="0"/>
                <a:cs typeface="Courier New" panose="02070309020205020404" pitchFamily="49" charset="0"/>
              </a:rPr>
              <a:t>4</a:t>
            </a:r>
          </a:p>
        </p:txBody>
      </p:sp>
    </p:spTree>
    <p:extLst>
      <p:ext uri="{BB962C8B-B14F-4D97-AF65-F5344CB8AC3E}">
        <p14:creationId xmlns:p14="http://schemas.microsoft.com/office/powerpoint/2010/main" val="2334551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06707A-0AEA-48CD-ADA0-1AF677B8B956}"/>
              </a:ext>
            </a:extLst>
          </p:cNvPr>
          <p:cNvSpPr>
            <a:spLocks noGrp="1"/>
          </p:cNvSpPr>
          <p:nvPr>
            <p:ph type="title"/>
          </p:nvPr>
        </p:nvSpPr>
        <p:spPr/>
        <p:txBody>
          <a:bodyPr/>
          <a:lstStyle/>
          <a:p>
            <a:r>
              <a:rPr lang="en-US" dirty="0"/>
              <a:t>Indentation</a:t>
            </a:r>
          </a:p>
        </p:txBody>
      </p:sp>
      <p:sp>
        <p:nvSpPr>
          <p:cNvPr id="5" name="Content Placeholder 4">
            <a:extLst>
              <a:ext uri="{FF2B5EF4-FFF2-40B4-BE49-F238E27FC236}">
                <a16:creationId xmlns:a16="http://schemas.microsoft.com/office/drawing/2014/main" id="{A30879A5-3DBC-43B5-A0DD-FF95B3F9892C}"/>
              </a:ext>
            </a:extLst>
          </p:cNvPr>
          <p:cNvSpPr>
            <a:spLocks noGrp="1"/>
          </p:cNvSpPr>
          <p:nvPr>
            <p:ph idx="1"/>
          </p:nvPr>
        </p:nvSpPr>
        <p:spPr>
          <a:xfrm>
            <a:off x="557213" y="1013908"/>
            <a:ext cx="7930571" cy="5257800"/>
          </a:xfrm>
        </p:spPr>
        <p:txBody>
          <a:bodyPr/>
          <a:lstStyle/>
          <a:p>
            <a:pPr marL="0" indent="0">
              <a:buNone/>
            </a:pPr>
            <a:r>
              <a:rPr lang="en-US" sz="1800" b="1" dirty="0">
                <a:latin typeface="Courier New" panose="02070309020205020404" pitchFamily="49" charset="0"/>
                <a:cs typeface="Courier New" panose="02070309020205020404" pitchFamily="49" charset="0"/>
              </a:rPr>
              <a:t>&gt;&gt;&gt; x = 5</a:t>
            </a:r>
          </a:p>
          <a:p>
            <a:pPr marL="0" indent="0">
              <a:buNone/>
            </a:pPr>
            <a:r>
              <a:rPr lang="en-US" sz="1800" b="1" dirty="0">
                <a:latin typeface="Courier New" panose="02070309020205020404" pitchFamily="49" charset="0"/>
                <a:cs typeface="Courier New" panose="02070309020205020404" pitchFamily="49" charset="0"/>
              </a:rPr>
              <a:t>&gt;&gt;&gt; if x &gt; 0:</a:t>
            </a:r>
          </a:p>
          <a:p>
            <a:pPr marL="0" indent="0">
              <a:buNone/>
            </a:pPr>
            <a:r>
              <a:rPr lang="en-US" sz="1800" b="1" dirty="0">
                <a:latin typeface="Courier New" panose="02070309020205020404" pitchFamily="49" charset="0"/>
                <a:cs typeface="Courier New" panose="02070309020205020404" pitchFamily="49" charset="0"/>
              </a:rPr>
              <a:t>...     print("Greater than zero")</a:t>
            </a:r>
          </a:p>
          <a:p>
            <a:pPr marL="0" indent="0">
              <a:buNone/>
            </a:pPr>
            <a:r>
              <a:rPr lang="en-US" sz="1800" b="1" dirty="0">
                <a:latin typeface="Courier New" panose="02070309020205020404" pitchFamily="49" charset="0"/>
                <a:cs typeface="Courier New" panose="02070309020205020404" pitchFamily="49" charset="0"/>
              </a:rPr>
              <a:t>...     x = 0</a:t>
            </a:r>
          </a:p>
          <a:p>
            <a:pPr marL="0" indent="0">
              <a:buNone/>
            </a:pPr>
            <a:r>
              <a:rPr lang="en-US" sz="1800" b="1" dirty="0">
                <a:latin typeface="Courier New" panose="02070309020205020404" pitchFamily="49" charset="0"/>
                <a:cs typeface="Courier New" panose="02070309020205020404" pitchFamily="49" charset="0"/>
              </a:rPr>
              <a:t>...</a:t>
            </a:r>
          </a:p>
          <a:p>
            <a:pPr marL="0" indent="0">
              <a:buNone/>
            </a:pPr>
            <a:r>
              <a:rPr lang="en-US" sz="1800" b="1" dirty="0">
                <a:latin typeface="Courier New" panose="02070309020205020404" pitchFamily="49" charset="0"/>
                <a:cs typeface="Courier New" panose="02070309020205020404" pitchFamily="49" charset="0"/>
              </a:rPr>
              <a:t>Greater than zero</a:t>
            </a:r>
          </a:p>
          <a:p>
            <a:pPr marL="0" indent="0">
              <a:buNone/>
            </a:pPr>
            <a:r>
              <a:rPr lang="en-US" sz="1800" b="1" dirty="0">
                <a:latin typeface="Courier New" panose="02070309020205020404" pitchFamily="49" charset="0"/>
                <a:cs typeface="Courier New" panose="02070309020205020404" pitchFamily="49" charset="0"/>
              </a:rPr>
              <a:t>&gt;&gt;&gt;</a:t>
            </a:r>
          </a:p>
          <a:p>
            <a:pPr marL="0" indent="0">
              <a:buNone/>
            </a:pPr>
            <a:r>
              <a:rPr lang="en-US" sz="1800" b="1" dirty="0">
                <a:latin typeface="Courier New" panose="02070309020205020404" pitchFamily="49" charset="0"/>
                <a:cs typeface="Courier New" panose="02070309020205020404" pitchFamily="49" charset="0"/>
              </a:rPr>
              <a:t>&gt;&gt;&gt; if x == 0:</a:t>
            </a:r>
          </a:p>
          <a:p>
            <a:pPr marL="0" indent="0">
              <a:buNone/>
            </a:pPr>
            <a:r>
              <a:rPr lang="en-US" sz="1800" b="1" dirty="0">
                <a:latin typeface="Courier New" panose="02070309020205020404" pitchFamily="49" charset="0"/>
                <a:cs typeface="Courier New" panose="02070309020205020404" pitchFamily="49" charset="0"/>
              </a:rPr>
              <a:t>...     print("Equals zero")</a:t>
            </a:r>
          </a:p>
          <a:p>
            <a:pPr marL="0" indent="0">
              <a:buNone/>
            </a:pPr>
            <a:r>
              <a:rPr lang="en-US" sz="1800" b="1" dirty="0">
                <a:latin typeface="Courier New" panose="02070309020205020404" pitchFamily="49" charset="0"/>
                <a:cs typeface="Courier New" panose="02070309020205020404" pitchFamily="49" charset="0"/>
              </a:rPr>
              <a:t>...    x = 1</a:t>
            </a:r>
          </a:p>
          <a:p>
            <a:pPr marL="0" indent="0">
              <a:buNone/>
            </a:pPr>
            <a:r>
              <a:rPr lang="en-US" sz="1800" b="1" dirty="0">
                <a:latin typeface="Courier New" panose="02070309020205020404" pitchFamily="49" charset="0"/>
                <a:cs typeface="Courier New" panose="02070309020205020404" pitchFamily="49" charset="0"/>
              </a:rPr>
              <a:t>  File "&lt;stdin&gt;", line 3</a:t>
            </a:r>
          </a:p>
          <a:p>
            <a:pPr marL="0" indent="0">
              <a:buNone/>
            </a:pPr>
            <a:r>
              <a:rPr lang="en-US" sz="1800" b="1" dirty="0">
                <a:latin typeface="Courier New" panose="02070309020205020404" pitchFamily="49" charset="0"/>
                <a:cs typeface="Courier New" panose="02070309020205020404" pitchFamily="49" charset="0"/>
              </a:rPr>
              <a:t>    x = 1</a:t>
            </a:r>
          </a:p>
          <a:p>
            <a:pPr marL="0" indent="0">
              <a:buNone/>
            </a:pPr>
            <a:r>
              <a:rPr lang="en-US" sz="1800" b="1" dirty="0">
                <a:latin typeface="Courier New" panose="02070309020205020404" pitchFamily="49" charset="0"/>
                <a:cs typeface="Courier New" panose="02070309020205020404" pitchFamily="49" charset="0"/>
              </a:rPr>
              <a:t>        ^</a:t>
            </a:r>
          </a:p>
          <a:p>
            <a:pPr marL="0" indent="0">
              <a:buNone/>
            </a:pPr>
            <a:r>
              <a:rPr lang="en-US" sz="1800" b="1" dirty="0" err="1">
                <a:latin typeface="Courier New" panose="02070309020205020404" pitchFamily="49" charset="0"/>
                <a:cs typeface="Courier New" panose="02070309020205020404" pitchFamily="49" charset="0"/>
              </a:rPr>
              <a:t>IndentationError</a:t>
            </a:r>
            <a:r>
              <a:rPr lang="en-US" sz="1800" b="1" dirty="0">
                <a:latin typeface="Courier New" panose="02070309020205020404" pitchFamily="49" charset="0"/>
                <a:cs typeface="Courier New" panose="02070309020205020404" pitchFamily="49" charset="0"/>
              </a:rPr>
              <a:t>: unindent does not match any outer indentation level</a:t>
            </a:r>
          </a:p>
        </p:txBody>
      </p:sp>
    </p:spTree>
    <p:extLst>
      <p:ext uri="{BB962C8B-B14F-4D97-AF65-F5344CB8AC3E}">
        <p14:creationId xmlns:p14="http://schemas.microsoft.com/office/powerpoint/2010/main" val="3537406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DB6DE-9283-4275-8ADE-27400BD96873}"/>
              </a:ext>
            </a:extLst>
          </p:cNvPr>
          <p:cNvSpPr>
            <a:spLocks noGrp="1"/>
          </p:cNvSpPr>
          <p:nvPr>
            <p:ph type="title"/>
          </p:nvPr>
        </p:nvSpPr>
        <p:spPr/>
        <p:txBody>
          <a:bodyPr/>
          <a:lstStyle/>
          <a:p>
            <a:r>
              <a:rPr lang="en-US" dirty="0"/>
              <a:t>Easy to use – used for teaching</a:t>
            </a:r>
          </a:p>
        </p:txBody>
      </p:sp>
      <p:sp>
        <p:nvSpPr>
          <p:cNvPr id="3" name="Content Placeholder 2">
            <a:extLst>
              <a:ext uri="{FF2B5EF4-FFF2-40B4-BE49-F238E27FC236}">
                <a16:creationId xmlns:a16="http://schemas.microsoft.com/office/drawing/2014/main" id="{07369529-1C9C-4F16-8EB7-9DF350F9E8C4}"/>
              </a:ext>
            </a:extLst>
          </p:cNvPr>
          <p:cNvSpPr>
            <a:spLocks noGrp="1"/>
          </p:cNvSpPr>
          <p:nvPr>
            <p:ph idx="1"/>
          </p:nvPr>
        </p:nvSpPr>
        <p:spPr/>
        <p:txBody>
          <a:bodyPr/>
          <a:lstStyle/>
          <a:p>
            <a:r>
              <a:rPr lang="en-US" dirty="0"/>
              <a:t>Python books for children</a:t>
            </a:r>
          </a:p>
          <a:p>
            <a:r>
              <a:rPr lang="en-US" dirty="0"/>
              <a:t>Raspberry Pi</a:t>
            </a:r>
          </a:p>
          <a:p>
            <a:r>
              <a:rPr lang="en-US" dirty="0"/>
              <a:t>MIT</a:t>
            </a:r>
          </a:p>
          <a:p>
            <a:r>
              <a:rPr lang="en-US" dirty="0"/>
              <a:t>University of Arizona</a:t>
            </a:r>
          </a:p>
        </p:txBody>
      </p:sp>
    </p:spTree>
    <p:extLst>
      <p:ext uri="{BB962C8B-B14F-4D97-AF65-F5344CB8AC3E}">
        <p14:creationId xmlns:p14="http://schemas.microsoft.com/office/powerpoint/2010/main" val="907083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A9EAF-0A89-465F-91A9-F12AACF360CE}"/>
              </a:ext>
            </a:extLst>
          </p:cNvPr>
          <p:cNvSpPr>
            <a:spLocks noGrp="1"/>
          </p:cNvSpPr>
          <p:nvPr>
            <p:ph type="title"/>
          </p:nvPr>
        </p:nvSpPr>
        <p:spPr/>
        <p:txBody>
          <a:bodyPr/>
          <a:lstStyle/>
          <a:p>
            <a:r>
              <a:rPr lang="en-US" dirty="0"/>
              <a:t>Connects to everything</a:t>
            </a:r>
          </a:p>
        </p:txBody>
      </p:sp>
      <p:sp>
        <p:nvSpPr>
          <p:cNvPr id="3" name="Content Placeholder 2">
            <a:extLst>
              <a:ext uri="{FF2B5EF4-FFF2-40B4-BE49-F238E27FC236}">
                <a16:creationId xmlns:a16="http://schemas.microsoft.com/office/drawing/2014/main" id="{72489CDC-BCB3-4AF9-90D8-6A09E16D3D2F}"/>
              </a:ext>
            </a:extLst>
          </p:cNvPr>
          <p:cNvSpPr>
            <a:spLocks noGrp="1"/>
          </p:cNvSpPr>
          <p:nvPr>
            <p:ph idx="1"/>
          </p:nvPr>
        </p:nvSpPr>
        <p:spPr/>
        <p:txBody>
          <a:bodyPr/>
          <a:lstStyle/>
          <a:p>
            <a:r>
              <a:rPr lang="en-US" dirty="0"/>
              <a:t>Databases</a:t>
            </a:r>
          </a:p>
          <a:p>
            <a:r>
              <a:rPr lang="en-US" dirty="0"/>
              <a:t>Graphics</a:t>
            </a:r>
          </a:p>
          <a:p>
            <a:r>
              <a:rPr lang="en-US" dirty="0"/>
              <a:t>Local programs</a:t>
            </a:r>
          </a:p>
          <a:p>
            <a:r>
              <a:rPr lang="en-US" dirty="0"/>
              <a:t>Remote servers</a:t>
            </a:r>
          </a:p>
          <a:p>
            <a:r>
              <a:rPr lang="en-US" dirty="0"/>
              <a:t>Cloud</a:t>
            </a:r>
          </a:p>
          <a:p>
            <a:pPr marL="0" indent="0">
              <a:buNone/>
            </a:pPr>
            <a:endParaRPr lang="en-US" dirty="0"/>
          </a:p>
          <a:p>
            <a:pPr marL="0" indent="0">
              <a:buNone/>
            </a:pPr>
            <a:r>
              <a:rPr lang="en-US" b="1" i="1" dirty="0"/>
              <a:t>What is Python? Executive Summary</a:t>
            </a:r>
            <a:r>
              <a:rPr lang="en-US" dirty="0"/>
              <a:t>:</a:t>
            </a:r>
          </a:p>
          <a:p>
            <a:pPr marL="0" indent="0">
              <a:buNone/>
            </a:pPr>
            <a:endParaRPr lang="en-US" dirty="0"/>
          </a:p>
          <a:p>
            <a:pPr marL="0" indent="0">
              <a:buNone/>
            </a:pPr>
            <a:r>
              <a:rPr lang="en-US" dirty="0"/>
              <a:t>“…use as a scripting or glue language to connect existing components together..”</a:t>
            </a:r>
          </a:p>
          <a:p>
            <a:pPr marL="0" indent="0">
              <a:buNone/>
            </a:pPr>
            <a:endParaRPr lang="en-US" dirty="0"/>
          </a:p>
          <a:p>
            <a:pPr marL="0" indent="0">
              <a:buNone/>
            </a:pPr>
            <a:r>
              <a:rPr lang="en-US" dirty="0"/>
              <a:t>https://www.python.org/doc/essays/blurb/</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666894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3D002-F138-4A3E-9514-8498005A3F26}"/>
              </a:ext>
            </a:extLst>
          </p:cNvPr>
          <p:cNvSpPr>
            <a:spLocks noGrp="1"/>
          </p:cNvSpPr>
          <p:nvPr>
            <p:ph type="title"/>
          </p:nvPr>
        </p:nvSpPr>
        <p:spPr/>
        <p:txBody>
          <a:bodyPr/>
          <a:lstStyle/>
          <a:p>
            <a:r>
              <a:rPr lang="en-US" dirty="0"/>
              <a:t>Connects to everything - Databases</a:t>
            </a:r>
          </a:p>
        </p:txBody>
      </p:sp>
      <p:sp>
        <p:nvSpPr>
          <p:cNvPr id="3" name="Content Placeholder 2">
            <a:extLst>
              <a:ext uri="{FF2B5EF4-FFF2-40B4-BE49-F238E27FC236}">
                <a16:creationId xmlns:a16="http://schemas.microsoft.com/office/drawing/2014/main" id="{BEFFE48E-055B-4EF1-873A-6A7EF8058383}"/>
              </a:ext>
            </a:extLst>
          </p:cNvPr>
          <p:cNvSpPr>
            <a:spLocks noGrp="1"/>
          </p:cNvSpPr>
          <p:nvPr>
            <p:ph idx="1"/>
          </p:nvPr>
        </p:nvSpPr>
        <p:spPr/>
        <p:txBody>
          <a:bodyPr/>
          <a:lstStyle/>
          <a:p>
            <a:r>
              <a:rPr lang="en-US" dirty="0"/>
              <a:t>Oracle</a:t>
            </a:r>
          </a:p>
          <a:p>
            <a:r>
              <a:rPr lang="en-US" dirty="0"/>
              <a:t>Snowflake</a:t>
            </a:r>
          </a:p>
          <a:p>
            <a:r>
              <a:rPr lang="en-US" dirty="0"/>
              <a:t>MySQL</a:t>
            </a:r>
          </a:p>
          <a:p>
            <a:r>
              <a:rPr lang="en-US" dirty="0"/>
              <a:t>Google </a:t>
            </a:r>
            <a:r>
              <a:rPr lang="en-US" dirty="0" err="1"/>
              <a:t>BigQuery</a:t>
            </a:r>
            <a:endParaRPr lang="en-US" dirty="0"/>
          </a:p>
        </p:txBody>
      </p:sp>
    </p:spTree>
    <p:extLst>
      <p:ext uri="{BB962C8B-B14F-4D97-AF65-F5344CB8AC3E}">
        <p14:creationId xmlns:p14="http://schemas.microsoft.com/office/powerpoint/2010/main" val="4230203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EB623-3AF4-4854-BE6A-AB137B5C9261}"/>
              </a:ext>
            </a:extLst>
          </p:cNvPr>
          <p:cNvSpPr>
            <a:spLocks noGrp="1"/>
          </p:cNvSpPr>
          <p:nvPr>
            <p:ph type="title"/>
          </p:nvPr>
        </p:nvSpPr>
        <p:spPr/>
        <p:txBody>
          <a:bodyPr/>
          <a:lstStyle/>
          <a:p>
            <a:r>
              <a:rPr lang="en-US" dirty="0"/>
              <a:t>Why Python?</a:t>
            </a:r>
          </a:p>
        </p:txBody>
      </p:sp>
      <p:sp>
        <p:nvSpPr>
          <p:cNvPr id="3" name="Content Placeholder 2">
            <a:extLst>
              <a:ext uri="{FF2B5EF4-FFF2-40B4-BE49-F238E27FC236}">
                <a16:creationId xmlns:a16="http://schemas.microsoft.com/office/drawing/2014/main" id="{FEB621FE-77C1-4BAC-8C10-728496AFA9A6}"/>
              </a:ext>
            </a:extLst>
          </p:cNvPr>
          <p:cNvSpPr>
            <a:spLocks noGrp="1"/>
          </p:cNvSpPr>
          <p:nvPr>
            <p:ph idx="1"/>
          </p:nvPr>
        </p:nvSpPr>
        <p:spPr/>
        <p:txBody>
          <a:bodyPr/>
          <a:lstStyle/>
          <a:p>
            <a:r>
              <a:rPr lang="en-US" dirty="0"/>
              <a:t>Easy to use</a:t>
            </a:r>
          </a:p>
          <a:p>
            <a:r>
              <a:rPr lang="en-US" dirty="0"/>
              <a:t>Connects to everything</a:t>
            </a:r>
          </a:p>
        </p:txBody>
      </p:sp>
    </p:spTree>
    <p:extLst>
      <p:ext uri="{BB962C8B-B14F-4D97-AF65-F5344CB8AC3E}">
        <p14:creationId xmlns:p14="http://schemas.microsoft.com/office/powerpoint/2010/main" val="3820168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53D002-F138-4A3E-9514-8498005A3F26}"/>
              </a:ext>
            </a:extLst>
          </p:cNvPr>
          <p:cNvSpPr>
            <a:spLocks noGrp="1"/>
          </p:cNvSpPr>
          <p:nvPr>
            <p:ph type="title"/>
          </p:nvPr>
        </p:nvSpPr>
        <p:spPr/>
        <p:txBody>
          <a:bodyPr/>
          <a:lstStyle/>
          <a:p>
            <a:r>
              <a:rPr lang="en-US" dirty="0"/>
              <a:t>Oracle Database</a:t>
            </a:r>
          </a:p>
        </p:txBody>
      </p:sp>
      <p:sp>
        <p:nvSpPr>
          <p:cNvPr id="3" name="Content Placeholder 2">
            <a:extLst>
              <a:ext uri="{FF2B5EF4-FFF2-40B4-BE49-F238E27FC236}">
                <a16:creationId xmlns:a16="http://schemas.microsoft.com/office/drawing/2014/main" id="{BEFFE48E-055B-4EF1-873A-6A7EF8058383}"/>
              </a:ext>
            </a:extLst>
          </p:cNvPr>
          <p:cNvSpPr>
            <a:spLocks noGrp="1"/>
          </p:cNvSpPr>
          <p:nvPr>
            <p:ph idx="1"/>
          </p:nvPr>
        </p:nvSpPr>
        <p:spPr>
          <a:xfrm>
            <a:off x="557213" y="1116146"/>
            <a:ext cx="8101584" cy="5066939"/>
          </a:xfrm>
        </p:spPr>
        <p:txBody>
          <a:bodyPr/>
          <a:lstStyle/>
          <a:p>
            <a:pPr marL="0" indent="0">
              <a:buNone/>
            </a:pPr>
            <a:r>
              <a:rPr lang="en-US" b="1" dirty="0">
                <a:latin typeface="Courier New" panose="02070309020205020404" pitchFamily="49" charset="0"/>
                <a:cs typeface="Courier New" panose="02070309020205020404" pitchFamily="49" charset="0"/>
              </a:rPr>
              <a:t>import </a:t>
            </a:r>
            <a:r>
              <a:rPr lang="en-US" b="1" dirty="0" err="1">
                <a:latin typeface="Courier New" panose="02070309020205020404" pitchFamily="49" charset="0"/>
                <a:cs typeface="Courier New" panose="02070309020205020404" pitchFamily="49" charset="0"/>
              </a:rPr>
              <a:t>cx_Oracle</a:t>
            </a: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a:latin typeface="Courier New" panose="02070309020205020404" pitchFamily="49" charset="0"/>
                <a:cs typeface="Courier New" panose="02070309020205020404" pitchFamily="49" charset="0"/>
              </a:rPr>
              <a:t>con = </a:t>
            </a:r>
            <a:r>
              <a:rPr lang="en-US" b="1" dirty="0" err="1">
                <a:latin typeface="Courier New" panose="02070309020205020404" pitchFamily="49" charset="0"/>
                <a:cs typeface="Courier New" panose="02070309020205020404" pitchFamily="49" charset="0"/>
              </a:rPr>
              <a:t>cx_Oracle.connect</a:t>
            </a:r>
            <a:r>
              <a:rPr lang="en-US" b="1" dirty="0">
                <a:latin typeface="Courier New" panose="02070309020205020404" pitchFamily="49" charset="0"/>
                <a:cs typeface="Courier New" panose="02070309020205020404" pitchFamily="49" charset="0"/>
              </a:rPr>
              <a:t>('test/</a:t>
            </a:r>
            <a:r>
              <a:rPr lang="en-US" b="1" dirty="0" err="1">
                <a:latin typeface="Courier New" panose="02070309020205020404" pitchFamily="49" charset="0"/>
                <a:cs typeface="Courier New" panose="02070309020205020404" pitchFamily="49" charset="0"/>
              </a:rPr>
              <a:t>test@dbatest</a:t>
            </a:r>
            <a:r>
              <a:rPr lang="en-US" b="1" dirty="0">
                <a:latin typeface="Courier New" panose="02070309020205020404" pitchFamily="49" charset="0"/>
                <a:cs typeface="Courier New" panose="02070309020205020404" pitchFamily="49" charset="0"/>
              </a:rPr>
              <a:t>')</a:t>
            </a: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a:latin typeface="Courier New" panose="02070309020205020404" pitchFamily="49" charset="0"/>
                <a:cs typeface="Courier New" panose="02070309020205020404" pitchFamily="49" charset="0"/>
              </a:rPr>
              <a:t>cur = </a:t>
            </a:r>
            <a:r>
              <a:rPr lang="en-US" b="1" dirty="0" err="1">
                <a:latin typeface="Courier New" panose="02070309020205020404" pitchFamily="49" charset="0"/>
                <a:cs typeface="Courier New" panose="02070309020205020404" pitchFamily="49" charset="0"/>
              </a:rPr>
              <a:t>con.cursor</a:t>
            </a:r>
            <a:r>
              <a:rPr lang="en-US" b="1" dirty="0">
                <a:latin typeface="Courier New" panose="02070309020205020404" pitchFamily="49" charset="0"/>
                <a:cs typeface="Courier New" panose="02070309020205020404" pitchFamily="49" charset="0"/>
              </a:rPr>
              <a:t>()</a:t>
            </a: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err="1">
                <a:latin typeface="Courier New" panose="02070309020205020404" pitchFamily="49" charset="0"/>
                <a:cs typeface="Courier New" panose="02070309020205020404" pitchFamily="49" charset="0"/>
              </a:rPr>
              <a:t>cur.execute</a:t>
            </a:r>
            <a:r>
              <a:rPr lang="en-US" b="1" dirty="0">
                <a:latin typeface="Courier New" panose="02070309020205020404" pitchFamily="49" charset="0"/>
                <a:cs typeface="Courier New" panose="02070309020205020404" pitchFamily="49" charset="0"/>
              </a:rPr>
              <a:t>('select </a:t>
            </a:r>
            <a:r>
              <a:rPr lang="en-US" b="1" dirty="0" err="1">
                <a:latin typeface="Courier New" panose="02070309020205020404" pitchFamily="49" charset="0"/>
                <a:cs typeface="Courier New" panose="02070309020205020404" pitchFamily="49" charset="0"/>
              </a:rPr>
              <a:t>table_name</a:t>
            </a:r>
            <a:r>
              <a:rPr lang="en-US" b="1" dirty="0">
                <a:latin typeface="Courier New" panose="02070309020205020404" pitchFamily="49" charset="0"/>
                <a:cs typeface="Courier New" panose="02070309020205020404" pitchFamily="49" charset="0"/>
              </a:rPr>
              <a:t> from </a:t>
            </a:r>
            <a:r>
              <a:rPr lang="en-US" b="1" dirty="0" err="1">
                <a:latin typeface="Courier New" panose="02070309020205020404" pitchFamily="49" charset="0"/>
                <a:cs typeface="Courier New" panose="02070309020205020404" pitchFamily="49" charset="0"/>
              </a:rPr>
              <a:t>user_tables</a:t>
            </a:r>
            <a:r>
              <a:rPr lang="en-US" b="1" dirty="0">
                <a:latin typeface="Courier New" panose="02070309020205020404" pitchFamily="49" charset="0"/>
                <a:cs typeface="Courier New" panose="02070309020205020404" pitchFamily="49" charset="0"/>
              </a:rPr>
              <a:t>')</a:t>
            </a: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a:latin typeface="Courier New" panose="02070309020205020404" pitchFamily="49" charset="0"/>
                <a:cs typeface="Courier New" panose="02070309020205020404" pitchFamily="49" charset="0"/>
              </a:rPr>
              <a:t>for result in cur:</a:t>
            </a:r>
          </a:p>
          <a:p>
            <a:pPr marL="0" indent="0">
              <a:buNone/>
            </a:pPr>
            <a:r>
              <a:rPr lang="en-US" b="1" dirty="0">
                <a:latin typeface="Courier New" panose="02070309020205020404" pitchFamily="49" charset="0"/>
                <a:cs typeface="Courier New" panose="02070309020205020404" pitchFamily="49" charset="0"/>
              </a:rPr>
              <a:t>    print(result[0])</a:t>
            </a: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err="1">
                <a:latin typeface="Courier New" panose="02070309020205020404" pitchFamily="49" charset="0"/>
                <a:cs typeface="Courier New" panose="02070309020205020404" pitchFamily="49" charset="0"/>
              </a:rPr>
              <a:t>cur.close</a:t>
            </a:r>
            <a:r>
              <a:rPr lang="en-US" b="1" dirty="0">
                <a:latin typeface="Courier New" panose="02070309020205020404" pitchFamily="49" charset="0"/>
                <a:cs typeface="Courier New" panose="02070309020205020404" pitchFamily="49" charset="0"/>
              </a:rPr>
              <a:t>()</a:t>
            </a:r>
          </a:p>
          <a:p>
            <a:pPr marL="0" indent="0">
              <a:buNone/>
            </a:pPr>
            <a:r>
              <a:rPr lang="en-US" b="1" dirty="0" err="1">
                <a:latin typeface="Courier New" panose="02070309020205020404" pitchFamily="49" charset="0"/>
                <a:cs typeface="Courier New" panose="02070309020205020404" pitchFamily="49" charset="0"/>
              </a:rPr>
              <a:t>con.close</a:t>
            </a:r>
            <a:r>
              <a:rPr lang="en-US" b="1"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233846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F03F9-9BB7-4510-A3D4-94BD99F503B2}"/>
              </a:ext>
            </a:extLst>
          </p:cNvPr>
          <p:cNvSpPr>
            <a:spLocks noGrp="1"/>
          </p:cNvSpPr>
          <p:nvPr>
            <p:ph type="title"/>
          </p:nvPr>
        </p:nvSpPr>
        <p:spPr/>
        <p:txBody>
          <a:bodyPr/>
          <a:lstStyle/>
          <a:p>
            <a:r>
              <a:rPr lang="en-US" dirty="0"/>
              <a:t>Connects to everything - Graphics</a:t>
            </a:r>
          </a:p>
        </p:txBody>
      </p:sp>
      <p:sp>
        <p:nvSpPr>
          <p:cNvPr id="3" name="Content Placeholder 2">
            <a:extLst>
              <a:ext uri="{FF2B5EF4-FFF2-40B4-BE49-F238E27FC236}">
                <a16:creationId xmlns:a16="http://schemas.microsoft.com/office/drawing/2014/main" id="{4CB95691-891A-4D0B-BC1B-6D773C6F6291}"/>
              </a:ext>
            </a:extLst>
          </p:cNvPr>
          <p:cNvSpPr>
            <a:spLocks noGrp="1"/>
          </p:cNvSpPr>
          <p:nvPr>
            <p:ph idx="1"/>
          </p:nvPr>
        </p:nvSpPr>
        <p:spPr>
          <a:xfrm>
            <a:off x="557213" y="2134234"/>
            <a:ext cx="8101584" cy="2148841"/>
          </a:xfrm>
        </p:spPr>
        <p:txBody>
          <a:bodyPr/>
          <a:lstStyle/>
          <a:p>
            <a:r>
              <a:rPr lang="en-US" dirty="0" err="1"/>
              <a:t>Matplotlib</a:t>
            </a:r>
            <a:endParaRPr lang="en-US" dirty="0"/>
          </a:p>
          <a:p>
            <a:r>
              <a:rPr lang="en-US" dirty="0"/>
              <a:t>http://matplotlib.org/index.html</a:t>
            </a:r>
          </a:p>
          <a:p>
            <a:endParaRPr lang="en-US" dirty="0"/>
          </a:p>
          <a:p>
            <a:r>
              <a:rPr lang="en-US" dirty="0" err="1"/>
              <a:t>PythonDBAGraphs</a:t>
            </a:r>
            <a:endParaRPr lang="en-US" dirty="0"/>
          </a:p>
          <a:p>
            <a:r>
              <a:rPr lang="en-US" dirty="0">
                <a:hlinkClick r:id="rId3"/>
              </a:rPr>
              <a:t>https://github.com/bobbydurrett/PythonDBAGraphs</a:t>
            </a:r>
            <a:endParaRPr lang="en-US" dirty="0"/>
          </a:p>
          <a:p>
            <a:endParaRPr lang="en-US" dirty="0"/>
          </a:p>
        </p:txBody>
      </p:sp>
    </p:spTree>
    <p:extLst>
      <p:ext uri="{BB962C8B-B14F-4D97-AF65-F5344CB8AC3E}">
        <p14:creationId xmlns:p14="http://schemas.microsoft.com/office/powerpoint/2010/main" val="25417465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FA4B3-9E03-45F5-9DC1-8CA268AFD252}"/>
              </a:ext>
            </a:extLst>
          </p:cNvPr>
          <p:cNvSpPr>
            <a:spLocks noGrp="1"/>
          </p:cNvSpPr>
          <p:nvPr>
            <p:ph type="title"/>
          </p:nvPr>
        </p:nvSpPr>
        <p:spPr/>
        <p:txBody>
          <a:bodyPr/>
          <a:lstStyle/>
          <a:p>
            <a:r>
              <a:rPr lang="en-US" dirty="0" err="1"/>
              <a:t>PythonDBAGraphs</a:t>
            </a:r>
            <a:r>
              <a:rPr lang="en-US" dirty="0"/>
              <a:t> example</a:t>
            </a:r>
          </a:p>
        </p:txBody>
      </p:sp>
      <p:pic>
        <p:nvPicPr>
          <p:cNvPr id="4" name="Content Placeholder 3">
            <a:extLst>
              <a:ext uri="{FF2B5EF4-FFF2-40B4-BE49-F238E27FC236}">
                <a16:creationId xmlns:a16="http://schemas.microsoft.com/office/drawing/2014/main" id="{6D22C704-CCB0-480C-953E-FD3EBFFFD3E8}"/>
              </a:ext>
            </a:extLst>
          </p:cNvPr>
          <p:cNvPicPr>
            <a:picLocks noGrp="1" noChangeAspect="1"/>
          </p:cNvPicPr>
          <p:nvPr>
            <p:ph idx="1"/>
          </p:nvPr>
        </p:nvPicPr>
        <p:blipFill>
          <a:blip r:embed="rId3"/>
          <a:stretch>
            <a:fillRect/>
          </a:stretch>
        </p:blipFill>
        <p:spPr>
          <a:xfrm>
            <a:off x="348274" y="1025344"/>
            <a:ext cx="8586787" cy="5286642"/>
          </a:xfrm>
          <a:prstGeom prst="rect">
            <a:avLst/>
          </a:prstGeom>
        </p:spPr>
      </p:pic>
    </p:spTree>
    <p:extLst>
      <p:ext uri="{BB962C8B-B14F-4D97-AF65-F5344CB8AC3E}">
        <p14:creationId xmlns:p14="http://schemas.microsoft.com/office/powerpoint/2010/main" val="3139494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112E6-D3B0-4D09-A91D-793B83FF60A7}"/>
              </a:ext>
            </a:extLst>
          </p:cNvPr>
          <p:cNvSpPr>
            <a:spLocks noGrp="1"/>
          </p:cNvSpPr>
          <p:nvPr>
            <p:ph type="title"/>
          </p:nvPr>
        </p:nvSpPr>
        <p:spPr/>
        <p:txBody>
          <a:bodyPr/>
          <a:lstStyle/>
          <a:p>
            <a:r>
              <a:rPr lang="en-US" dirty="0"/>
              <a:t>Connects to everything – local programs</a:t>
            </a:r>
          </a:p>
        </p:txBody>
      </p:sp>
      <p:sp>
        <p:nvSpPr>
          <p:cNvPr id="3" name="Content Placeholder 2">
            <a:extLst>
              <a:ext uri="{FF2B5EF4-FFF2-40B4-BE49-F238E27FC236}">
                <a16:creationId xmlns:a16="http://schemas.microsoft.com/office/drawing/2014/main" id="{E9D1ACDC-7218-4C46-8054-E7DF0C71CA77}"/>
              </a:ext>
            </a:extLst>
          </p:cNvPr>
          <p:cNvSpPr>
            <a:spLocks noGrp="1"/>
          </p:cNvSpPr>
          <p:nvPr>
            <p:ph idx="1"/>
          </p:nvPr>
        </p:nvSpPr>
        <p:spPr>
          <a:xfrm>
            <a:off x="557213" y="1593669"/>
            <a:ext cx="8101584" cy="3770811"/>
          </a:xfrm>
        </p:spPr>
        <p:txBody>
          <a:bodyPr/>
          <a:lstStyle/>
          <a:p>
            <a:r>
              <a:rPr lang="en-US" dirty="0" err="1"/>
              <a:t>Subprocess</a:t>
            </a:r>
            <a:r>
              <a:rPr lang="en-US" dirty="0"/>
              <a:t> module</a:t>
            </a:r>
          </a:p>
          <a:p>
            <a:endParaRPr lang="en-US" dirty="0"/>
          </a:p>
          <a:p>
            <a:r>
              <a:rPr lang="en-US" dirty="0"/>
              <a:t>https://docs.python.org/3/library/subprocess.html</a:t>
            </a:r>
          </a:p>
          <a:p>
            <a:pPr marL="0" indent="0">
              <a:buNone/>
            </a:pPr>
            <a:endParaRPr lang="en-US" dirty="0"/>
          </a:p>
          <a:p>
            <a:pPr marL="0" indent="0">
              <a:buNone/>
            </a:pPr>
            <a:endParaRPr lang="en-US" sz="1800" b="1" dirty="0">
              <a:latin typeface="Courier New" panose="02070309020205020404" pitchFamily="49" charset="0"/>
              <a:cs typeface="Courier New" panose="02070309020205020404" pitchFamily="49" charset="0"/>
            </a:endParaRPr>
          </a:p>
          <a:p>
            <a:pPr marL="0" indent="0">
              <a:buNone/>
            </a:pPr>
            <a:r>
              <a:rPr lang="en-US" sz="1800" b="1" dirty="0">
                <a:latin typeface="Courier New" panose="02070309020205020404" pitchFamily="49" charset="0"/>
                <a:cs typeface="Courier New" panose="02070309020205020404" pitchFamily="49" charset="0"/>
              </a:rPr>
              <a:t>p = </a:t>
            </a:r>
            <a:r>
              <a:rPr lang="en-US" sz="1800" b="1" dirty="0" err="1">
                <a:latin typeface="Courier New" panose="02070309020205020404" pitchFamily="49" charset="0"/>
                <a:cs typeface="Courier New" panose="02070309020205020404" pitchFamily="49" charset="0"/>
              </a:rPr>
              <a:t>subprocess.Popen</a:t>
            </a:r>
            <a:r>
              <a:rPr lang="en-US" sz="1800" b="1" dirty="0">
                <a:latin typeface="Courier New" panose="02070309020205020404" pitchFamily="49" charset="0"/>
                <a:cs typeface="Courier New" panose="02070309020205020404" pitchFamily="49" charset="0"/>
              </a:rPr>
              <a:t>(['</a:t>
            </a:r>
            <a:r>
              <a:rPr lang="en-US" sz="1800" b="1" dirty="0" err="1">
                <a:latin typeface="Courier New" panose="02070309020205020404" pitchFamily="49" charset="0"/>
                <a:cs typeface="Courier New" panose="02070309020205020404" pitchFamily="49" charset="0"/>
              </a:rPr>
              <a:t>sqlplus</a:t>
            </a:r>
            <a:r>
              <a:rPr lang="en-US" sz="1800" b="1" dirty="0">
                <a:latin typeface="Courier New" panose="02070309020205020404" pitchFamily="49" charset="0"/>
                <a:cs typeface="Courier New" panose="02070309020205020404" pitchFamily="49" charset="0"/>
              </a:rPr>
              <a:t>','/</a:t>
            </a:r>
            <a:r>
              <a:rPr lang="en-US" sz="1800" b="1" dirty="0" err="1">
                <a:latin typeface="Courier New" panose="02070309020205020404" pitchFamily="49" charset="0"/>
                <a:cs typeface="Courier New" panose="02070309020205020404" pitchFamily="49" charset="0"/>
              </a:rPr>
              <a:t>nolog</a:t>
            </a:r>
            <a:r>
              <a:rPr lang="en-US" sz="1800" b="1" dirty="0">
                <a:latin typeface="Courier New" panose="02070309020205020404" pitchFamily="49" charset="0"/>
                <a:cs typeface="Courier New" panose="02070309020205020404" pitchFamily="49" charset="0"/>
              </a:rPr>
              <a:t>'],</a:t>
            </a:r>
          </a:p>
          <a:p>
            <a:pPr marL="0" indent="0">
              <a:buNone/>
            </a:pPr>
            <a:r>
              <a:rPr lang="en-US" sz="1800" b="1" dirty="0">
                <a:latin typeface="Courier New" panose="02070309020205020404" pitchFamily="49" charset="0"/>
                <a:cs typeface="Courier New" panose="02070309020205020404" pitchFamily="49" charset="0"/>
              </a:rPr>
              <a:t>    stdin=</a:t>
            </a:r>
            <a:r>
              <a:rPr lang="en-US" sz="1800" b="1" dirty="0" err="1">
                <a:latin typeface="Courier New" panose="02070309020205020404" pitchFamily="49" charset="0"/>
                <a:cs typeface="Courier New" panose="02070309020205020404" pitchFamily="49" charset="0"/>
              </a:rPr>
              <a:t>subprocess.PIPE</a:t>
            </a:r>
            <a:r>
              <a:rPr lang="en-US" sz="1800" b="1" dirty="0">
                <a:latin typeface="Courier New" panose="02070309020205020404" pitchFamily="49" charset="0"/>
                <a:cs typeface="Courier New" panose="02070309020205020404" pitchFamily="49" charset="0"/>
              </a:rPr>
              <a:t>,</a:t>
            </a:r>
          </a:p>
          <a:p>
            <a:pPr marL="0" indent="0">
              <a:buNone/>
            </a:pPr>
            <a:r>
              <a:rPr lang="en-US" sz="1800" b="1" dirty="0">
                <a:latin typeface="Courier New" panose="02070309020205020404" pitchFamily="49" charset="0"/>
                <a:cs typeface="Courier New" panose="02070309020205020404" pitchFamily="49" charset="0"/>
              </a:rPr>
              <a:t>    </a:t>
            </a:r>
            <a:r>
              <a:rPr lang="en-US" sz="1800" b="1" dirty="0" err="1">
                <a:latin typeface="Courier New" panose="02070309020205020404" pitchFamily="49" charset="0"/>
                <a:cs typeface="Courier New" panose="02070309020205020404" pitchFamily="49" charset="0"/>
              </a:rPr>
              <a:t>stdout</a:t>
            </a:r>
            <a:r>
              <a:rPr lang="en-US" sz="1800" b="1" dirty="0">
                <a:latin typeface="Courier New" panose="02070309020205020404" pitchFamily="49" charset="0"/>
                <a:cs typeface="Courier New" panose="02070309020205020404" pitchFamily="49" charset="0"/>
              </a:rPr>
              <a:t>=</a:t>
            </a:r>
            <a:r>
              <a:rPr lang="en-US" sz="1800" b="1" dirty="0" err="1">
                <a:latin typeface="Courier New" panose="02070309020205020404" pitchFamily="49" charset="0"/>
                <a:cs typeface="Courier New" panose="02070309020205020404" pitchFamily="49" charset="0"/>
              </a:rPr>
              <a:t>subprocess.PIPE</a:t>
            </a:r>
            <a:r>
              <a:rPr lang="en-US" sz="1800" b="1" dirty="0">
                <a:latin typeface="Courier New" panose="02070309020205020404" pitchFamily="49" charset="0"/>
                <a:cs typeface="Courier New" panose="02070309020205020404" pitchFamily="49" charset="0"/>
              </a:rPr>
              <a:t>,</a:t>
            </a:r>
          </a:p>
          <a:p>
            <a:pPr marL="0" indent="0">
              <a:buNone/>
            </a:pPr>
            <a:r>
              <a:rPr lang="en-US" sz="1800" b="1" dirty="0">
                <a:latin typeface="Courier New" panose="02070309020205020404" pitchFamily="49" charset="0"/>
                <a:cs typeface="Courier New" panose="02070309020205020404" pitchFamily="49" charset="0"/>
              </a:rPr>
              <a:t>    stderr=</a:t>
            </a:r>
            <a:r>
              <a:rPr lang="en-US" sz="1800" b="1" dirty="0" err="1">
                <a:latin typeface="Courier New" panose="02070309020205020404" pitchFamily="49" charset="0"/>
                <a:cs typeface="Courier New" panose="02070309020205020404" pitchFamily="49" charset="0"/>
              </a:rPr>
              <a:t>subprocess.PIPE</a:t>
            </a:r>
            <a:r>
              <a:rPr lang="en-US" sz="1800" b="1" dirty="0">
                <a:latin typeface="Courier New" panose="02070309020205020404" pitchFamily="49" charset="0"/>
                <a:cs typeface="Courier New" panose="02070309020205020404" pitchFamily="49" charset="0"/>
              </a:rPr>
              <a:t>)</a:t>
            </a:r>
          </a:p>
          <a:p>
            <a:pPr marL="0" indent="0">
              <a:buNone/>
            </a:pPr>
            <a:endParaRPr lang="en-US" dirty="0"/>
          </a:p>
        </p:txBody>
      </p:sp>
    </p:spTree>
    <p:extLst>
      <p:ext uri="{BB962C8B-B14F-4D97-AF65-F5344CB8AC3E}">
        <p14:creationId xmlns:p14="http://schemas.microsoft.com/office/powerpoint/2010/main" val="42407527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B1F03-9571-4936-A4BB-154FF6FE46CE}"/>
              </a:ext>
            </a:extLst>
          </p:cNvPr>
          <p:cNvSpPr>
            <a:spLocks noGrp="1"/>
          </p:cNvSpPr>
          <p:nvPr>
            <p:ph type="title"/>
          </p:nvPr>
        </p:nvSpPr>
        <p:spPr/>
        <p:txBody>
          <a:bodyPr/>
          <a:lstStyle/>
          <a:p>
            <a:r>
              <a:rPr lang="en-US" dirty="0"/>
              <a:t>Connects to everything – remote servers</a:t>
            </a:r>
          </a:p>
        </p:txBody>
      </p:sp>
      <p:sp>
        <p:nvSpPr>
          <p:cNvPr id="3" name="Content Placeholder 2">
            <a:extLst>
              <a:ext uri="{FF2B5EF4-FFF2-40B4-BE49-F238E27FC236}">
                <a16:creationId xmlns:a16="http://schemas.microsoft.com/office/drawing/2014/main" id="{AEF2EE98-FC5E-462A-91A2-87DCB706DAF5}"/>
              </a:ext>
            </a:extLst>
          </p:cNvPr>
          <p:cNvSpPr>
            <a:spLocks noGrp="1"/>
          </p:cNvSpPr>
          <p:nvPr>
            <p:ph idx="1"/>
          </p:nvPr>
        </p:nvSpPr>
        <p:spPr>
          <a:xfrm>
            <a:off x="557213" y="1892254"/>
            <a:ext cx="8101584" cy="3073491"/>
          </a:xfrm>
        </p:spPr>
        <p:txBody>
          <a:bodyPr/>
          <a:lstStyle/>
          <a:p>
            <a:r>
              <a:rPr lang="en-US" dirty="0" err="1"/>
              <a:t>Ftplib</a:t>
            </a:r>
            <a:r>
              <a:rPr lang="en-US" dirty="0"/>
              <a:t> - ftp</a:t>
            </a:r>
          </a:p>
          <a:p>
            <a:endParaRPr lang="en-US" dirty="0"/>
          </a:p>
          <a:p>
            <a:r>
              <a:rPr lang="en-US" dirty="0"/>
              <a:t>https://docs.python.org/3/library/ftplib.html</a:t>
            </a:r>
          </a:p>
          <a:p>
            <a:pPr marL="0" indent="0">
              <a:buNone/>
            </a:pPr>
            <a:endParaRPr lang="en-US" dirty="0"/>
          </a:p>
          <a:p>
            <a:r>
              <a:rPr lang="en-US" dirty="0" err="1"/>
              <a:t>Paramiko</a:t>
            </a:r>
            <a:r>
              <a:rPr lang="en-US" dirty="0"/>
              <a:t> – </a:t>
            </a:r>
            <a:r>
              <a:rPr lang="en-US" dirty="0" err="1"/>
              <a:t>ssh</a:t>
            </a:r>
            <a:endParaRPr lang="en-US" dirty="0"/>
          </a:p>
          <a:p>
            <a:endParaRPr lang="en-US" dirty="0"/>
          </a:p>
          <a:p>
            <a:r>
              <a:rPr lang="en-US" dirty="0"/>
              <a:t>http://www.paramiko.org/</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61736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3BF2E-55AF-49C5-B9FC-E9E787D47C0F}"/>
              </a:ext>
            </a:extLst>
          </p:cNvPr>
          <p:cNvSpPr>
            <a:spLocks noGrp="1"/>
          </p:cNvSpPr>
          <p:nvPr>
            <p:ph type="title"/>
          </p:nvPr>
        </p:nvSpPr>
        <p:spPr/>
        <p:txBody>
          <a:bodyPr/>
          <a:lstStyle/>
          <a:p>
            <a:r>
              <a:rPr lang="en-US" dirty="0"/>
              <a:t>Connects to everything - Cloud</a:t>
            </a:r>
          </a:p>
        </p:txBody>
      </p:sp>
      <p:sp>
        <p:nvSpPr>
          <p:cNvPr id="3" name="Content Placeholder 2">
            <a:extLst>
              <a:ext uri="{FF2B5EF4-FFF2-40B4-BE49-F238E27FC236}">
                <a16:creationId xmlns:a16="http://schemas.microsoft.com/office/drawing/2014/main" id="{387AB582-03B7-4D23-9894-9A299765D556}"/>
              </a:ext>
            </a:extLst>
          </p:cNvPr>
          <p:cNvSpPr>
            <a:spLocks noGrp="1"/>
          </p:cNvSpPr>
          <p:nvPr>
            <p:ph idx="1"/>
          </p:nvPr>
        </p:nvSpPr>
        <p:spPr>
          <a:xfrm>
            <a:off x="557213" y="1330143"/>
            <a:ext cx="8101584" cy="4452348"/>
          </a:xfrm>
        </p:spPr>
        <p:txBody>
          <a:bodyPr/>
          <a:lstStyle/>
          <a:p>
            <a:pPr marL="0" indent="0">
              <a:buNone/>
            </a:pPr>
            <a:r>
              <a:rPr lang="en-US" sz="1800" b="1" dirty="0">
                <a:latin typeface="Courier New" panose="02070309020205020404" pitchFamily="49" charset="0"/>
                <a:cs typeface="Courier New" panose="02070309020205020404" pitchFamily="49" charset="0"/>
              </a:rPr>
              <a:t>import boto3</a:t>
            </a:r>
          </a:p>
          <a:p>
            <a:pPr marL="0" indent="0">
              <a:buNone/>
            </a:pPr>
            <a:r>
              <a:rPr lang="en-US" sz="1800" b="1" dirty="0">
                <a:latin typeface="Courier New" panose="02070309020205020404" pitchFamily="49" charset="0"/>
                <a:cs typeface="Courier New" panose="02070309020205020404" pitchFamily="49" charset="0"/>
              </a:rPr>
              <a:t>import </a:t>
            </a:r>
            <a:r>
              <a:rPr lang="en-US" sz="1800" b="1" dirty="0" err="1">
                <a:latin typeface="Courier New" panose="02070309020205020404" pitchFamily="49" charset="0"/>
                <a:cs typeface="Courier New" panose="02070309020205020404" pitchFamily="49" charset="0"/>
              </a:rPr>
              <a:t>botocore</a:t>
            </a:r>
            <a:endParaRPr lang="en-US" sz="1800" b="1" dirty="0">
              <a:latin typeface="Courier New" panose="02070309020205020404" pitchFamily="49" charset="0"/>
              <a:cs typeface="Courier New" panose="02070309020205020404" pitchFamily="49" charset="0"/>
            </a:endParaRPr>
          </a:p>
          <a:p>
            <a:pPr marL="0" indent="0">
              <a:buNone/>
            </a:pPr>
            <a:endParaRPr lang="en-US" sz="1800" b="1" dirty="0">
              <a:latin typeface="Courier New" panose="02070309020205020404" pitchFamily="49" charset="0"/>
              <a:cs typeface="Courier New" panose="02070309020205020404" pitchFamily="49" charset="0"/>
            </a:endParaRPr>
          </a:p>
          <a:p>
            <a:pPr marL="0" indent="0">
              <a:buNone/>
            </a:pPr>
            <a:r>
              <a:rPr lang="en-US" sz="1800" b="1" dirty="0">
                <a:latin typeface="Courier New" panose="02070309020205020404" pitchFamily="49" charset="0"/>
                <a:cs typeface="Courier New" panose="02070309020205020404" pitchFamily="49" charset="0"/>
              </a:rPr>
              <a:t>s3 = boto3.resource('s3’)</a:t>
            </a:r>
          </a:p>
          <a:p>
            <a:pPr marL="0" indent="0">
              <a:buNone/>
            </a:pPr>
            <a:endParaRPr lang="en-US" sz="1800" b="1" dirty="0">
              <a:latin typeface="Courier New" panose="02070309020205020404" pitchFamily="49" charset="0"/>
              <a:cs typeface="Courier New" panose="02070309020205020404" pitchFamily="49" charset="0"/>
            </a:endParaRPr>
          </a:p>
          <a:p>
            <a:pPr marL="0" indent="0">
              <a:buNone/>
            </a:pPr>
            <a:r>
              <a:rPr lang="en-US" sz="1800" b="1" dirty="0" err="1">
                <a:latin typeface="Courier New" panose="02070309020205020404" pitchFamily="49" charset="0"/>
                <a:cs typeface="Courier New" panose="02070309020205020404" pitchFamily="49" charset="0"/>
              </a:rPr>
              <a:t>mybucket</a:t>
            </a:r>
            <a:r>
              <a:rPr lang="en-US" sz="1800" b="1" dirty="0">
                <a:latin typeface="Courier New" panose="02070309020205020404" pitchFamily="49" charset="0"/>
                <a:cs typeface="Courier New" panose="02070309020205020404" pitchFamily="49" charset="0"/>
              </a:rPr>
              <a:t>='</a:t>
            </a:r>
            <a:r>
              <a:rPr lang="en-US" sz="1800" b="1" dirty="0" err="1">
                <a:latin typeface="Courier New" panose="02070309020205020404" pitchFamily="49" charset="0"/>
                <a:cs typeface="Courier New" panose="02070309020205020404" pitchFamily="49" charset="0"/>
              </a:rPr>
              <a:t>aws.xyz.bobby</a:t>
            </a:r>
            <a:r>
              <a:rPr lang="en-US" sz="1800" b="1" dirty="0">
                <a:latin typeface="Courier New" panose="02070309020205020404" pitchFamily="49" charset="0"/>
                <a:cs typeface="Courier New" panose="02070309020205020404" pitchFamily="49" charset="0"/>
              </a:rPr>
              <a:t>’</a:t>
            </a:r>
          </a:p>
          <a:p>
            <a:pPr marL="0" indent="0">
              <a:buNone/>
            </a:pPr>
            <a:endParaRPr lang="en-US" sz="1800" b="1" dirty="0">
              <a:latin typeface="Courier New" panose="02070309020205020404" pitchFamily="49" charset="0"/>
              <a:cs typeface="Courier New" panose="02070309020205020404" pitchFamily="49" charset="0"/>
            </a:endParaRPr>
          </a:p>
          <a:p>
            <a:pPr marL="0" indent="0">
              <a:buNone/>
            </a:pPr>
            <a:r>
              <a:rPr lang="en-US" sz="1800" b="1" dirty="0">
                <a:latin typeface="Courier New" panose="02070309020205020404" pitchFamily="49" charset="0"/>
                <a:cs typeface="Courier New" panose="02070309020205020404" pitchFamily="49" charset="0"/>
              </a:rPr>
              <a:t>bucket = s3.Bucket(</a:t>
            </a:r>
            <a:r>
              <a:rPr lang="en-US" sz="1800" b="1" dirty="0" err="1">
                <a:latin typeface="Courier New" panose="02070309020205020404" pitchFamily="49" charset="0"/>
                <a:cs typeface="Courier New" panose="02070309020205020404" pitchFamily="49" charset="0"/>
              </a:rPr>
              <a:t>mybucket</a:t>
            </a:r>
            <a:r>
              <a:rPr lang="en-US" sz="1800" b="1" dirty="0">
                <a:latin typeface="Courier New" panose="02070309020205020404" pitchFamily="49" charset="0"/>
                <a:cs typeface="Courier New" panose="02070309020205020404" pitchFamily="49" charset="0"/>
              </a:rPr>
              <a:t>)</a:t>
            </a:r>
          </a:p>
          <a:p>
            <a:pPr marL="0" indent="0">
              <a:buNone/>
            </a:pPr>
            <a:endParaRPr lang="en-US" sz="1800" b="1" dirty="0">
              <a:latin typeface="Courier New" panose="02070309020205020404" pitchFamily="49" charset="0"/>
              <a:cs typeface="Courier New" panose="02070309020205020404" pitchFamily="49" charset="0"/>
            </a:endParaRPr>
          </a:p>
          <a:p>
            <a:pPr marL="0" indent="0">
              <a:buNone/>
            </a:pPr>
            <a:r>
              <a:rPr lang="en-US" sz="1800" b="1" dirty="0">
                <a:latin typeface="Courier New" panose="02070309020205020404" pitchFamily="49" charset="0"/>
                <a:cs typeface="Courier New" panose="02070309020205020404" pitchFamily="49" charset="0"/>
              </a:rPr>
              <a:t>s3.meta.client.head_bucket(Bucket=</a:t>
            </a:r>
            <a:r>
              <a:rPr lang="en-US" sz="1800" b="1" dirty="0" err="1">
                <a:latin typeface="Courier New" panose="02070309020205020404" pitchFamily="49" charset="0"/>
                <a:cs typeface="Courier New" panose="02070309020205020404" pitchFamily="49" charset="0"/>
              </a:rPr>
              <a:t>mybucket</a:t>
            </a:r>
            <a:r>
              <a:rPr lang="en-US" sz="1800" b="1" dirty="0">
                <a:latin typeface="Courier New" panose="02070309020205020404" pitchFamily="49" charset="0"/>
                <a:cs typeface="Courier New" panose="02070309020205020404" pitchFamily="49" charset="0"/>
              </a:rPr>
              <a:t>)</a:t>
            </a:r>
          </a:p>
          <a:p>
            <a:pPr marL="0" indent="0">
              <a:buNone/>
            </a:pPr>
            <a:endParaRPr lang="en-US" sz="1800" b="1" dirty="0">
              <a:latin typeface="Courier New" panose="02070309020205020404" pitchFamily="49" charset="0"/>
              <a:cs typeface="Courier New" panose="02070309020205020404" pitchFamily="49" charset="0"/>
            </a:endParaRPr>
          </a:p>
          <a:p>
            <a:pPr marL="0" indent="0">
              <a:buNone/>
            </a:pPr>
            <a:r>
              <a:rPr lang="en-US" sz="1800" b="1" dirty="0">
                <a:latin typeface="Courier New" panose="02070309020205020404" pitchFamily="49" charset="0"/>
                <a:cs typeface="Courier New" panose="02070309020205020404" pitchFamily="49" charset="0"/>
              </a:rPr>
              <a:t>s3.Object(</a:t>
            </a:r>
            <a:r>
              <a:rPr lang="en-US" sz="1800" b="1" dirty="0" err="1">
                <a:latin typeface="Courier New" panose="02070309020205020404" pitchFamily="49" charset="0"/>
                <a:cs typeface="Courier New" panose="02070309020205020404" pitchFamily="49" charset="0"/>
              </a:rPr>
              <a:t>mybucket</a:t>
            </a:r>
            <a:r>
              <a:rPr lang="en-US" sz="1800" b="1" dirty="0">
                <a:latin typeface="Courier New" panose="02070309020205020404" pitchFamily="49" charset="0"/>
                <a:cs typeface="Courier New" panose="02070309020205020404" pitchFamily="49" charset="0"/>
              </a:rPr>
              <a:t>,'Test/test3.csv’).put(</a:t>
            </a:r>
          </a:p>
          <a:p>
            <a:pPr marL="0" indent="0">
              <a:buNone/>
            </a:pPr>
            <a:r>
              <a:rPr lang="en-US" sz="1800" b="1" dirty="0">
                <a:latin typeface="Courier New" panose="02070309020205020404" pitchFamily="49" charset="0"/>
                <a:cs typeface="Courier New" panose="02070309020205020404" pitchFamily="49" charset="0"/>
              </a:rPr>
              <a:t>   Body=open('test3.csv', '</a:t>
            </a:r>
            <a:r>
              <a:rPr lang="en-US" sz="1800" b="1" dirty="0" err="1">
                <a:latin typeface="Courier New" panose="02070309020205020404" pitchFamily="49" charset="0"/>
                <a:cs typeface="Courier New" panose="02070309020205020404" pitchFamily="49" charset="0"/>
              </a:rPr>
              <a:t>rb</a:t>
            </a:r>
            <a:r>
              <a:rPr lang="en-US" sz="1800" b="1" dirty="0">
                <a:latin typeface="Courier New" panose="02070309020205020404" pitchFamily="49" charset="0"/>
                <a:cs typeface="Courier New" panose="02070309020205020404" pitchFamily="49" charset="0"/>
              </a:rPr>
              <a:t>'))</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027180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63408-1301-4386-9A0C-4CD86D05F716}"/>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22DDDEE1-014D-4051-B873-BF75956BDAFB}"/>
              </a:ext>
            </a:extLst>
          </p:cNvPr>
          <p:cNvSpPr>
            <a:spLocks noGrp="1"/>
          </p:cNvSpPr>
          <p:nvPr>
            <p:ph idx="1"/>
          </p:nvPr>
        </p:nvSpPr>
        <p:spPr/>
        <p:txBody>
          <a:bodyPr/>
          <a:lstStyle/>
          <a:p>
            <a:r>
              <a:rPr lang="en-US" dirty="0"/>
              <a:t>One DBA’s experience</a:t>
            </a:r>
          </a:p>
          <a:p>
            <a:r>
              <a:rPr lang="en-US" dirty="0"/>
              <a:t>Why I think Python is useful to me:</a:t>
            </a:r>
          </a:p>
          <a:p>
            <a:pPr lvl="1"/>
            <a:r>
              <a:rPr lang="en-US" dirty="0"/>
              <a:t>Easy to use</a:t>
            </a:r>
          </a:p>
          <a:p>
            <a:pPr lvl="1"/>
            <a:r>
              <a:rPr lang="en-US" dirty="0"/>
              <a:t>Connects to everything</a:t>
            </a:r>
          </a:p>
          <a:p>
            <a:r>
              <a:rPr lang="en-US" dirty="0"/>
              <a:t>Does Python make sense in your situation?</a:t>
            </a:r>
          </a:p>
          <a:p>
            <a:endParaRPr lang="en-US" dirty="0"/>
          </a:p>
        </p:txBody>
      </p:sp>
    </p:spTree>
    <p:extLst>
      <p:ext uri="{BB962C8B-B14F-4D97-AF65-F5344CB8AC3E}">
        <p14:creationId xmlns:p14="http://schemas.microsoft.com/office/powerpoint/2010/main" val="21625510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8F464-4276-45AE-ACB6-A306A74F1605}"/>
              </a:ext>
            </a:extLst>
          </p:cNvPr>
          <p:cNvSpPr>
            <a:spLocks noGrp="1"/>
          </p:cNvSpPr>
          <p:nvPr>
            <p:ph type="title"/>
          </p:nvPr>
        </p:nvSpPr>
        <p:spPr/>
        <p:txBody>
          <a:bodyPr/>
          <a:lstStyle/>
          <a:p>
            <a:r>
              <a:rPr lang="en-US" dirty="0"/>
              <a:t>Contact Information</a:t>
            </a:r>
          </a:p>
        </p:txBody>
      </p:sp>
      <p:sp>
        <p:nvSpPr>
          <p:cNvPr id="3" name="Content Placeholder 2">
            <a:extLst>
              <a:ext uri="{FF2B5EF4-FFF2-40B4-BE49-F238E27FC236}">
                <a16:creationId xmlns:a16="http://schemas.microsoft.com/office/drawing/2014/main" id="{BD1B56FD-906D-4DE1-9FE1-BC9FDC3CB513}"/>
              </a:ext>
            </a:extLst>
          </p:cNvPr>
          <p:cNvSpPr>
            <a:spLocks noGrp="1"/>
          </p:cNvSpPr>
          <p:nvPr>
            <p:ph idx="1"/>
          </p:nvPr>
        </p:nvSpPr>
        <p:spPr/>
        <p:txBody>
          <a:bodyPr/>
          <a:lstStyle/>
          <a:p>
            <a:r>
              <a:rPr lang="en-US" dirty="0"/>
              <a:t>Name: Bobby Durrett</a:t>
            </a:r>
          </a:p>
          <a:p>
            <a:r>
              <a:rPr lang="en-US" dirty="0"/>
              <a:t>Email: </a:t>
            </a:r>
            <a:r>
              <a:rPr lang="en-US" dirty="0">
                <a:hlinkClick r:id="rId2"/>
              </a:rPr>
              <a:t>bobby@bobbydurrettdba.com</a:t>
            </a:r>
            <a:endParaRPr lang="en-US" dirty="0"/>
          </a:p>
          <a:p>
            <a:r>
              <a:rPr lang="en-US" dirty="0"/>
              <a:t>Blog: </a:t>
            </a:r>
            <a:r>
              <a:rPr lang="en-US" dirty="0">
                <a:hlinkClick r:id="rId3"/>
              </a:rPr>
              <a:t>http://www.bobbydurrettdba.com/</a:t>
            </a:r>
            <a:endParaRPr lang="en-US" dirty="0"/>
          </a:p>
          <a:p>
            <a:pPr marL="0" indent="0">
              <a:buNone/>
            </a:pPr>
            <a:endParaRPr lang="en-US" dirty="0"/>
          </a:p>
        </p:txBody>
      </p:sp>
    </p:spTree>
    <p:extLst>
      <p:ext uri="{BB962C8B-B14F-4D97-AF65-F5344CB8AC3E}">
        <p14:creationId xmlns:p14="http://schemas.microsoft.com/office/powerpoint/2010/main" val="2318321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C0F5C-7B6C-4268-98FE-771B4C65354E}"/>
              </a:ext>
            </a:extLst>
          </p:cNvPr>
          <p:cNvSpPr>
            <a:spLocks noGrp="1"/>
          </p:cNvSpPr>
          <p:nvPr>
            <p:ph type="title"/>
          </p:nvPr>
        </p:nvSpPr>
        <p:spPr/>
        <p:txBody>
          <a:bodyPr/>
          <a:lstStyle/>
          <a:p>
            <a:r>
              <a:rPr lang="en-US" dirty="0"/>
              <a:t>Easy to use</a:t>
            </a:r>
          </a:p>
        </p:txBody>
      </p:sp>
      <p:sp>
        <p:nvSpPr>
          <p:cNvPr id="3" name="Content Placeholder 2">
            <a:extLst>
              <a:ext uri="{FF2B5EF4-FFF2-40B4-BE49-F238E27FC236}">
                <a16:creationId xmlns:a16="http://schemas.microsoft.com/office/drawing/2014/main" id="{AF70AC6C-E467-4E1A-BA22-EBF903D5A05B}"/>
              </a:ext>
            </a:extLst>
          </p:cNvPr>
          <p:cNvSpPr>
            <a:spLocks noGrp="1"/>
          </p:cNvSpPr>
          <p:nvPr>
            <p:ph idx="1"/>
          </p:nvPr>
        </p:nvSpPr>
        <p:spPr/>
        <p:txBody>
          <a:bodyPr/>
          <a:lstStyle/>
          <a:p>
            <a:r>
              <a:rPr lang="en-US" dirty="0"/>
              <a:t>Takes effort to learn</a:t>
            </a:r>
          </a:p>
          <a:p>
            <a:r>
              <a:rPr lang="en-US" dirty="0"/>
              <a:t>Easy to come back to</a:t>
            </a:r>
          </a:p>
          <a:p>
            <a:r>
              <a:rPr lang="en-US" dirty="0"/>
              <a:t>Great online documentation</a:t>
            </a:r>
          </a:p>
          <a:p>
            <a:r>
              <a:rPr lang="en-US" dirty="0"/>
              <a:t>Very active online forum</a:t>
            </a:r>
          </a:p>
          <a:p>
            <a:r>
              <a:rPr lang="en-US" dirty="0"/>
              <a:t>Features that make it easy to use</a:t>
            </a:r>
          </a:p>
          <a:p>
            <a:r>
              <a:rPr lang="en-US" dirty="0"/>
              <a:t>Used for teaching</a:t>
            </a:r>
          </a:p>
        </p:txBody>
      </p:sp>
    </p:spTree>
    <p:extLst>
      <p:ext uri="{BB962C8B-B14F-4D97-AF65-F5344CB8AC3E}">
        <p14:creationId xmlns:p14="http://schemas.microsoft.com/office/powerpoint/2010/main" val="978902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CD8BD-01FE-4502-9683-4E851931E009}"/>
              </a:ext>
            </a:extLst>
          </p:cNvPr>
          <p:cNvSpPr>
            <a:spLocks noGrp="1"/>
          </p:cNvSpPr>
          <p:nvPr>
            <p:ph type="title"/>
          </p:nvPr>
        </p:nvSpPr>
        <p:spPr/>
        <p:txBody>
          <a:bodyPr/>
          <a:lstStyle/>
          <a:p>
            <a:r>
              <a:rPr lang="en-US" dirty="0"/>
              <a:t>Easy to use - Takes effort to learn</a:t>
            </a:r>
          </a:p>
        </p:txBody>
      </p:sp>
      <p:sp>
        <p:nvSpPr>
          <p:cNvPr id="3" name="Content Placeholder 2">
            <a:extLst>
              <a:ext uri="{FF2B5EF4-FFF2-40B4-BE49-F238E27FC236}">
                <a16:creationId xmlns:a16="http://schemas.microsoft.com/office/drawing/2014/main" id="{B4DF5149-ED0D-413B-B9C1-124EA14BEA39}"/>
              </a:ext>
            </a:extLst>
          </p:cNvPr>
          <p:cNvSpPr>
            <a:spLocks noGrp="1"/>
          </p:cNvSpPr>
          <p:nvPr>
            <p:ph idx="1"/>
          </p:nvPr>
        </p:nvSpPr>
        <p:spPr/>
        <p:txBody>
          <a:bodyPr/>
          <a:lstStyle/>
          <a:p>
            <a:r>
              <a:rPr lang="en-US" dirty="0"/>
              <a:t>Python tutorial - https://docs.python.org/3/tutorial/</a:t>
            </a:r>
          </a:p>
          <a:p>
            <a:r>
              <a:rPr lang="en-US" dirty="0" err="1"/>
              <a:t>edX</a:t>
            </a:r>
            <a:r>
              <a:rPr lang="en-US" dirty="0"/>
              <a:t> classes - https://www.edx.org/</a:t>
            </a:r>
          </a:p>
          <a:p>
            <a:endParaRPr lang="en-US" dirty="0"/>
          </a:p>
          <a:p>
            <a:r>
              <a:rPr lang="en-US" dirty="0"/>
              <a:t>Introduction to Computer Science and Programming Using Python</a:t>
            </a:r>
          </a:p>
          <a:p>
            <a:r>
              <a:rPr lang="en-US" dirty="0"/>
              <a:t>9 weeks, 15 hours per week</a:t>
            </a:r>
          </a:p>
          <a:p>
            <a:endParaRPr lang="en-US" dirty="0"/>
          </a:p>
          <a:p>
            <a:r>
              <a:rPr lang="en-US" dirty="0"/>
              <a:t>Introduction to Computational Thinking and Data Science</a:t>
            </a:r>
          </a:p>
          <a:p>
            <a:r>
              <a:rPr lang="en-US" dirty="0"/>
              <a:t>10 weeks, 15 hours per week</a:t>
            </a:r>
          </a:p>
          <a:p>
            <a:endParaRPr lang="en-US" dirty="0"/>
          </a:p>
          <a:p>
            <a:r>
              <a:rPr lang="en-US" dirty="0"/>
              <a:t>Finished second class Dec 22, 2015</a:t>
            </a:r>
          </a:p>
          <a:p>
            <a:endParaRPr lang="en-US" dirty="0"/>
          </a:p>
        </p:txBody>
      </p:sp>
    </p:spTree>
    <p:extLst>
      <p:ext uri="{BB962C8B-B14F-4D97-AF65-F5344CB8AC3E}">
        <p14:creationId xmlns:p14="http://schemas.microsoft.com/office/powerpoint/2010/main" val="2898849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AFCFA-B7D4-4231-BCCC-F60915BB15E5}"/>
              </a:ext>
            </a:extLst>
          </p:cNvPr>
          <p:cNvSpPr>
            <a:spLocks noGrp="1"/>
          </p:cNvSpPr>
          <p:nvPr>
            <p:ph type="title"/>
          </p:nvPr>
        </p:nvSpPr>
        <p:spPr/>
        <p:txBody>
          <a:bodyPr/>
          <a:lstStyle/>
          <a:p>
            <a:r>
              <a:rPr lang="en-US" dirty="0"/>
              <a:t>Easy to use - Easy to come back to</a:t>
            </a:r>
          </a:p>
        </p:txBody>
      </p:sp>
      <p:sp>
        <p:nvSpPr>
          <p:cNvPr id="3" name="Content Placeholder 2">
            <a:extLst>
              <a:ext uri="{FF2B5EF4-FFF2-40B4-BE49-F238E27FC236}">
                <a16:creationId xmlns:a16="http://schemas.microsoft.com/office/drawing/2014/main" id="{A85DC8D6-D3E4-4949-B33D-8CB10D29005B}"/>
              </a:ext>
            </a:extLst>
          </p:cNvPr>
          <p:cNvSpPr>
            <a:spLocks noGrp="1"/>
          </p:cNvSpPr>
          <p:nvPr>
            <p:ph idx="1"/>
          </p:nvPr>
        </p:nvSpPr>
        <p:spPr/>
        <p:txBody>
          <a:bodyPr/>
          <a:lstStyle/>
          <a:p>
            <a:r>
              <a:rPr lang="en-US" dirty="0"/>
              <a:t>A language that is easy to use is easy to come back to after not using it for a while</a:t>
            </a:r>
          </a:p>
          <a:p>
            <a:endParaRPr lang="en-US" dirty="0"/>
          </a:p>
          <a:p>
            <a:r>
              <a:rPr lang="en-US" dirty="0"/>
              <a:t>Oracle DBAs might go weeks or months without writing new code</a:t>
            </a:r>
          </a:p>
          <a:p>
            <a:endParaRPr lang="en-US" dirty="0"/>
          </a:p>
          <a:p>
            <a:r>
              <a:rPr lang="en-US" dirty="0"/>
              <a:t>Two other languages that were hard to come back to</a:t>
            </a:r>
          </a:p>
          <a:p>
            <a:pPr lvl="1"/>
            <a:r>
              <a:rPr lang="en-US" dirty="0"/>
              <a:t>C++</a:t>
            </a:r>
          </a:p>
          <a:p>
            <a:pPr lvl="1"/>
            <a:r>
              <a:rPr lang="en-US" dirty="0"/>
              <a:t>Java</a:t>
            </a:r>
          </a:p>
          <a:p>
            <a:endParaRPr lang="en-US" dirty="0"/>
          </a:p>
          <a:p>
            <a:endParaRPr lang="en-US" dirty="0"/>
          </a:p>
        </p:txBody>
      </p:sp>
    </p:spTree>
    <p:extLst>
      <p:ext uri="{BB962C8B-B14F-4D97-AF65-F5344CB8AC3E}">
        <p14:creationId xmlns:p14="http://schemas.microsoft.com/office/powerpoint/2010/main" val="3027737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B0645-2415-4B84-8FF8-4065029F7DF2}"/>
              </a:ext>
            </a:extLst>
          </p:cNvPr>
          <p:cNvSpPr>
            <a:spLocks noGrp="1"/>
          </p:cNvSpPr>
          <p:nvPr>
            <p:ph type="title"/>
          </p:nvPr>
        </p:nvSpPr>
        <p:spPr/>
        <p:txBody>
          <a:bodyPr/>
          <a:lstStyle/>
          <a:p>
            <a:r>
              <a:rPr lang="en-US" dirty="0"/>
              <a:t>Hello World – C++</a:t>
            </a:r>
          </a:p>
        </p:txBody>
      </p:sp>
      <p:sp>
        <p:nvSpPr>
          <p:cNvPr id="3" name="Content Placeholder 2">
            <a:extLst>
              <a:ext uri="{FF2B5EF4-FFF2-40B4-BE49-F238E27FC236}">
                <a16:creationId xmlns:a16="http://schemas.microsoft.com/office/drawing/2014/main" id="{876F091E-E348-4364-BF6D-533F40B57F28}"/>
              </a:ext>
            </a:extLst>
          </p:cNvPr>
          <p:cNvSpPr>
            <a:spLocks noGrp="1"/>
          </p:cNvSpPr>
          <p:nvPr>
            <p:ph idx="1"/>
          </p:nvPr>
        </p:nvSpPr>
        <p:spPr/>
        <p:txBody>
          <a:bodyPr/>
          <a:lstStyle/>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a:latin typeface="Courier New" panose="02070309020205020404" pitchFamily="49" charset="0"/>
                <a:cs typeface="Courier New" panose="02070309020205020404" pitchFamily="49" charset="0"/>
              </a:rPr>
              <a:t>#include &lt;iostream&gt;</a:t>
            </a:r>
          </a:p>
          <a:p>
            <a:pPr marL="0" indent="0">
              <a:buNone/>
            </a:pPr>
            <a:r>
              <a:rPr lang="en-US" b="1" dirty="0">
                <a:latin typeface="Courier New" panose="02070309020205020404" pitchFamily="49" charset="0"/>
                <a:cs typeface="Courier New" panose="02070309020205020404" pitchFamily="49" charset="0"/>
              </a:rPr>
              <a:t> </a:t>
            </a:r>
          </a:p>
          <a:p>
            <a:pPr marL="0" indent="0">
              <a:buNone/>
            </a:pPr>
            <a:r>
              <a:rPr lang="en-US" b="1" dirty="0" err="1">
                <a:latin typeface="Courier New" panose="02070309020205020404" pitchFamily="49" charset="0"/>
                <a:cs typeface="Courier New" panose="02070309020205020404" pitchFamily="49" charset="0"/>
              </a:rPr>
              <a:t>int</a:t>
            </a:r>
            <a:r>
              <a:rPr lang="en-US" b="1" dirty="0">
                <a:latin typeface="Courier New" panose="02070309020205020404" pitchFamily="49" charset="0"/>
                <a:cs typeface="Courier New" panose="02070309020205020404" pitchFamily="49" charset="0"/>
              </a:rPr>
              <a:t> main () {</a:t>
            </a:r>
          </a:p>
          <a:p>
            <a:pPr marL="0" indent="0">
              <a:buNone/>
            </a:pP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std</a:t>
            </a:r>
            <a:r>
              <a:rPr lang="en-US" b="1" dirty="0">
                <a:latin typeface="Courier New" panose="02070309020205020404" pitchFamily="49" charset="0"/>
                <a:cs typeface="Courier New" panose="02070309020205020404" pitchFamily="49" charset="0"/>
              </a:rPr>
              <a:t>::</a:t>
            </a:r>
            <a:r>
              <a:rPr lang="en-US" b="1" dirty="0" err="1">
                <a:latin typeface="Courier New" panose="02070309020205020404" pitchFamily="49" charset="0"/>
                <a:cs typeface="Courier New" panose="02070309020205020404" pitchFamily="49" charset="0"/>
              </a:rPr>
              <a:t>cout</a:t>
            </a:r>
            <a:r>
              <a:rPr lang="en-US" b="1" dirty="0">
                <a:latin typeface="Courier New" panose="02070309020205020404" pitchFamily="49" charset="0"/>
                <a:cs typeface="Courier New" panose="02070309020205020404" pitchFamily="49" charset="0"/>
              </a:rPr>
              <a:t> &lt;&lt; "Hello world!" &lt;&lt; </a:t>
            </a:r>
            <a:r>
              <a:rPr lang="en-US" b="1" dirty="0" err="1">
                <a:latin typeface="Courier New" panose="02070309020205020404" pitchFamily="49" charset="0"/>
                <a:cs typeface="Courier New" panose="02070309020205020404" pitchFamily="49" charset="0"/>
              </a:rPr>
              <a:t>std</a:t>
            </a:r>
            <a:r>
              <a:rPr lang="en-US" b="1" dirty="0">
                <a:latin typeface="Courier New" panose="02070309020205020404" pitchFamily="49" charset="0"/>
                <a:cs typeface="Courier New" panose="02070309020205020404" pitchFamily="49" charset="0"/>
              </a:rPr>
              <a:t>::</a:t>
            </a:r>
            <a:r>
              <a:rPr lang="en-US" b="1" dirty="0" err="1">
                <a:latin typeface="Courier New" panose="02070309020205020404" pitchFamily="49" charset="0"/>
                <a:cs typeface="Courier New" panose="02070309020205020404" pitchFamily="49" charset="0"/>
              </a:rPr>
              <a:t>endl</a:t>
            </a:r>
            <a:r>
              <a:rPr lang="en-US" b="1" dirty="0">
                <a:latin typeface="Courier New" panose="02070309020205020404" pitchFamily="49" charset="0"/>
                <a:cs typeface="Courier New" panose="02070309020205020404" pitchFamily="49" charset="0"/>
              </a:rPr>
              <a:t>;</a:t>
            </a:r>
          </a:p>
          <a:p>
            <a:pPr marL="0" indent="0">
              <a:buNone/>
            </a:pPr>
            <a:r>
              <a:rPr lang="en-US" b="1" dirty="0">
                <a:latin typeface="Courier New" panose="02070309020205020404" pitchFamily="49" charset="0"/>
                <a:cs typeface="Courier New" panose="02070309020205020404" pitchFamily="49" charset="0"/>
              </a:rPr>
              <a:t>}</a:t>
            </a: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a:latin typeface="Courier New" panose="02070309020205020404" pitchFamily="49" charset="0"/>
                <a:cs typeface="Courier New" panose="02070309020205020404" pitchFamily="49" charset="0"/>
              </a:rPr>
              <a:t>http://rosettacode.org/wiki/Hello_world/Text</a:t>
            </a:r>
          </a:p>
        </p:txBody>
      </p:sp>
    </p:spTree>
    <p:extLst>
      <p:ext uri="{BB962C8B-B14F-4D97-AF65-F5344CB8AC3E}">
        <p14:creationId xmlns:p14="http://schemas.microsoft.com/office/powerpoint/2010/main" val="1435780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B0645-2415-4B84-8FF8-4065029F7DF2}"/>
              </a:ext>
            </a:extLst>
          </p:cNvPr>
          <p:cNvSpPr>
            <a:spLocks noGrp="1"/>
          </p:cNvSpPr>
          <p:nvPr>
            <p:ph type="title"/>
          </p:nvPr>
        </p:nvSpPr>
        <p:spPr/>
        <p:txBody>
          <a:bodyPr/>
          <a:lstStyle/>
          <a:p>
            <a:r>
              <a:rPr lang="en-US" dirty="0"/>
              <a:t>Hello World – Java</a:t>
            </a:r>
          </a:p>
        </p:txBody>
      </p:sp>
      <p:sp>
        <p:nvSpPr>
          <p:cNvPr id="3" name="Content Placeholder 2">
            <a:extLst>
              <a:ext uri="{FF2B5EF4-FFF2-40B4-BE49-F238E27FC236}">
                <a16:creationId xmlns:a16="http://schemas.microsoft.com/office/drawing/2014/main" id="{876F091E-E348-4364-BF6D-533F40B57F28}"/>
              </a:ext>
            </a:extLst>
          </p:cNvPr>
          <p:cNvSpPr>
            <a:spLocks noGrp="1"/>
          </p:cNvSpPr>
          <p:nvPr>
            <p:ph idx="1"/>
          </p:nvPr>
        </p:nvSpPr>
        <p:spPr/>
        <p:txBody>
          <a:bodyPr/>
          <a:lstStyle/>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a:latin typeface="Courier New" panose="02070309020205020404" pitchFamily="49" charset="0"/>
                <a:cs typeface="Courier New" panose="02070309020205020404" pitchFamily="49" charset="0"/>
              </a:rPr>
              <a:t>public class HelloWorld</a:t>
            </a:r>
          </a:p>
          <a:p>
            <a:pPr marL="0" indent="0">
              <a:buNone/>
            </a:pPr>
            <a:r>
              <a:rPr lang="en-US" b="1" dirty="0">
                <a:latin typeface="Courier New" panose="02070309020205020404" pitchFamily="49" charset="0"/>
                <a:cs typeface="Courier New" panose="02070309020205020404" pitchFamily="49" charset="0"/>
              </a:rPr>
              <a:t>{</a:t>
            </a:r>
          </a:p>
          <a:p>
            <a:pPr marL="0" indent="0">
              <a:buNone/>
            </a:pPr>
            <a:r>
              <a:rPr lang="en-US" b="1" dirty="0">
                <a:latin typeface="Courier New" panose="02070309020205020404" pitchFamily="49" charset="0"/>
                <a:cs typeface="Courier New" panose="02070309020205020404" pitchFamily="49" charset="0"/>
              </a:rPr>
              <a:t> public static void main(String[] </a:t>
            </a:r>
            <a:r>
              <a:rPr lang="en-US" b="1" dirty="0" err="1">
                <a:latin typeface="Courier New" panose="02070309020205020404" pitchFamily="49" charset="0"/>
                <a:cs typeface="Courier New" panose="02070309020205020404" pitchFamily="49" charset="0"/>
              </a:rPr>
              <a:t>args</a:t>
            </a:r>
            <a:r>
              <a:rPr lang="en-US" b="1" dirty="0">
                <a:latin typeface="Courier New" panose="02070309020205020404" pitchFamily="49" charset="0"/>
                <a:cs typeface="Courier New" panose="02070309020205020404" pitchFamily="49" charset="0"/>
              </a:rPr>
              <a:t>)</a:t>
            </a:r>
          </a:p>
          <a:p>
            <a:pPr marL="0" indent="0">
              <a:buNone/>
            </a:pPr>
            <a:r>
              <a:rPr lang="en-US" b="1" dirty="0">
                <a:latin typeface="Courier New" panose="02070309020205020404" pitchFamily="49" charset="0"/>
                <a:cs typeface="Courier New" panose="02070309020205020404" pitchFamily="49" charset="0"/>
              </a:rPr>
              <a:t> {</a:t>
            </a:r>
          </a:p>
          <a:p>
            <a:pPr marL="0" indent="0">
              <a:buNone/>
            </a:pPr>
            <a:r>
              <a:rPr lang="en-US" b="1" dirty="0">
                <a:latin typeface="Courier New" panose="02070309020205020404" pitchFamily="49" charset="0"/>
                <a:cs typeface="Courier New" panose="02070309020205020404" pitchFamily="49" charset="0"/>
              </a:rPr>
              <a:t>  </a:t>
            </a:r>
            <a:r>
              <a:rPr lang="en-US" b="1" dirty="0" err="1">
                <a:latin typeface="Courier New" panose="02070309020205020404" pitchFamily="49" charset="0"/>
                <a:cs typeface="Courier New" panose="02070309020205020404" pitchFamily="49" charset="0"/>
              </a:rPr>
              <a:t>System.out.println</a:t>
            </a:r>
            <a:r>
              <a:rPr lang="en-US" b="1" dirty="0">
                <a:latin typeface="Courier New" panose="02070309020205020404" pitchFamily="49" charset="0"/>
                <a:cs typeface="Courier New" panose="02070309020205020404" pitchFamily="49" charset="0"/>
              </a:rPr>
              <a:t>("Hello world!");</a:t>
            </a:r>
          </a:p>
          <a:p>
            <a:pPr marL="0" indent="0">
              <a:buNone/>
            </a:pPr>
            <a:r>
              <a:rPr lang="en-US" b="1" dirty="0">
                <a:latin typeface="Courier New" panose="02070309020205020404" pitchFamily="49" charset="0"/>
                <a:cs typeface="Courier New" panose="02070309020205020404" pitchFamily="49" charset="0"/>
              </a:rPr>
              <a:t> }</a:t>
            </a:r>
          </a:p>
          <a:p>
            <a:pPr marL="0" indent="0">
              <a:buNone/>
            </a:pPr>
            <a:r>
              <a:rPr lang="en-US" b="1" dirty="0">
                <a:latin typeface="Courier New" panose="02070309020205020404" pitchFamily="49" charset="0"/>
                <a:cs typeface="Courier New" panose="02070309020205020404" pitchFamily="49" charset="0"/>
              </a:rPr>
              <a:t>}</a:t>
            </a: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a:latin typeface="Courier New" panose="02070309020205020404" pitchFamily="49" charset="0"/>
                <a:cs typeface="Courier New" panose="02070309020205020404" pitchFamily="49" charset="0"/>
              </a:rPr>
              <a:t>http://rosettacode.org/wiki/Hello_world/Text</a:t>
            </a:r>
          </a:p>
        </p:txBody>
      </p:sp>
    </p:spTree>
    <p:extLst>
      <p:ext uri="{BB962C8B-B14F-4D97-AF65-F5344CB8AC3E}">
        <p14:creationId xmlns:p14="http://schemas.microsoft.com/office/powerpoint/2010/main" val="2155491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B0645-2415-4B84-8FF8-4065029F7DF2}"/>
              </a:ext>
            </a:extLst>
          </p:cNvPr>
          <p:cNvSpPr>
            <a:spLocks noGrp="1"/>
          </p:cNvSpPr>
          <p:nvPr>
            <p:ph type="title"/>
          </p:nvPr>
        </p:nvSpPr>
        <p:spPr/>
        <p:txBody>
          <a:bodyPr/>
          <a:lstStyle/>
          <a:p>
            <a:r>
              <a:rPr lang="en-US" dirty="0"/>
              <a:t>Hello World – Python</a:t>
            </a:r>
          </a:p>
        </p:txBody>
      </p:sp>
      <p:sp>
        <p:nvSpPr>
          <p:cNvPr id="3" name="Content Placeholder 2">
            <a:extLst>
              <a:ext uri="{FF2B5EF4-FFF2-40B4-BE49-F238E27FC236}">
                <a16:creationId xmlns:a16="http://schemas.microsoft.com/office/drawing/2014/main" id="{876F091E-E348-4364-BF6D-533F40B57F28}"/>
              </a:ext>
            </a:extLst>
          </p:cNvPr>
          <p:cNvSpPr>
            <a:spLocks noGrp="1"/>
          </p:cNvSpPr>
          <p:nvPr>
            <p:ph idx="1"/>
          </p:nvPr>
        </p:nvSpPr>
        <p:spPr/>
        <p:txBody>
          <a:bodyPr/>
          <a:lstStyle/>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a:latin typeface="Courier New" panose="02070309020205020404" pitchFamily="49" charset="0"/>
                <a:cs typeface="Courier New" panose="02070309020205020404" pitchFamily="49" charset="0"/>
              </a:rPr>
              <a:t>print("Hello world!")</a:t>
            </a: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endParaRPr lang="en-US" b="1" dirty="0">
              <a:latin typeface="Courier New" panose="02070309020205020404" pitchFamily="49" charset="0"/>
              <a:cs typeface="Courier New" panose="02070309020205020404" pitchFamily="49" charset="0"/>
            </a:endParaRPr>
          </a:p>
          <a:p>
            <a:pPr marL="0" indent="0">
              <a:buNone/>
            </a:pPr>
            <a:r>
              <a:rPr lang="en-US" b="1" dirty="0">
                <a:latin typeface="Courier New" panose="02070309020205020404" pitchFamily="49" charset="0"/>
                <a:cs typeface="Courier New" panose="02070309020205020404" pitchFamily="49" charset="0"/>
              </a:rPr>
              <a:t>http://rosettacode.org/wiki/Hello_world/Text</a:t>
            </a:r>
          </a:p>
        </p:txBody>
      </p:sp>
    </p:spTree>
    <p:extLst>
      <p:ext uri="{BB962C8B-B14F-4D97-AF65-F5344CB8AC3E}">
        <p14:creationId xmlns:p14="http://schemas.microsoft.com/office/powerpoint/2010/main" val="248187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B09E4-1627-42D1-AEE1-BA3FE2FA52FA}"/>
              </a:ext>
            </a:extLst>
          </p:cNvPr>
          <p:cNvSpPr>
            <a:spLocks noGrp="1"/>
          </p:cNvSpPr>
          <p:nvPr>
            <p:ph type="title"/>
          </p:nvPr>
        </p:nvSpPr>
        <p:spPr/>
        <p:txBody>
          <a:bodyPr/>
          <a:lstStyle/>
          <a:p>
            <a:r>
              <a:rPr lang="en-US" dirty="0"/>
              <a:t>Easy to use - Great online documentation</a:t>
            </a:r>
          </a:p>
        </p:txBody>
      </p:sp>
      <p:sp>
        <p:nvSpPr>
          <p:cNvPr id="3" name="Content Placeholder 2">
            <a:extLst>
              <a:ext uri="{FF2B5EF4-FFF2-40B4-BE49-F238E27FC236}">
                <a16:creationId xmlns:a16="http://schemas.microsoft.com/office/drawing/2014/main" id="{BF1F37C0-AC5A-4EE4-B178-3A9B24EF2811}"/>
              </a:ext>
            </a:extLst>
          </p:cNvPr>
          <p:cNvSpPr>
            <a:spLocks noGrp="1"/>
          </p:cNvSpPr>
          <p:nvPr>
            <p:ph idx="1"/>
          </p:nvPr>
        </p:nvSpPr>
        <p:spPr/>
        <p:txBody>
          <a:bodyPr/>
          <a:lstStyle/>
          <a:p>
            <a:r>
              <a:rPr lang="en-US" dirty="0"/>
              <a:t>Google search: python 3 list</a:t>
            </a:r>
          </a:p>
          <a:p>
            <a:endParaRPr lang="en-US" dirty="0"/>
          </a:p>
          <a:p>
            <a:r>
              <a:rPr lang="en-US" dirty="0"/>
              <a:t>First answer: </a:t>
            </a:r>
            <a:r>
              <a:rPr lang="en-US" dirty="0">
                <a:hlinkClick r:id="rId3"/>
              </a:rPr>
              <a:t>https://docs.python.org/3/tutorial/datastructures.html</a:t>
            </a:r>
            <a:endParaRPr lang="en-US" dirty="0"/>
          </a:p>
          <a:p>
            <a:endParaRPr lang="en-US" dirty="0"/>
          </a:p>
          <a:p>
            <a:r>
              <a:rPr lang="en-US" dirty="0"/>
              <a:t>Two versions of Python: 2 and 3</a:t>
            </a:r>
          </a:p>
          <a:p>
            <a:endParaRPr lang="en-US" dirty="0"/>
          </a:p>
          <a:p>
            <a:r>
              <a:rPr lang="en-US" dirty="0"/>
              <a:t>Tutorial also</a:t>
            </a:r>
          </a:p>
        </p:txBody>
      </p:sp>
    </p:spTree>
    <p:extLst>
      <p:ext uri="{BB962C8B-B14F-4D97-AF65-F5344CB8AC3E}">
        <p14:creationId xmlns:p14="http://schemas.microsoft.com/office/powerpoint/2010/main" val="1575605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US Foods">
  <a:themeElements>
    <a:clrScheme name="USF">
      <a:dk1>
        <a:srgbClr val="000000"/>
      </a:dk1>
      <a:lt1>
        <a:sysClr val="window" lastClr="FFFFFF"/>
      </a:lt1>
      <a:dk2>
        <a:srgbClr val="5C8727"/>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Arial"/>
        <a:ea typeface=""/>
        <a:cs typeface="Arial"/>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US Foods" id="{6EE33D1D-293E-40EF-B654-5DD8F9ABF97C}" vid="{CB500FED-A919-4E7B-94B0-4108FC4307D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4456</TotalTime>
  <Words>5221</Words>
  <Application>Microsoft Office PowerPoint</Application>
  <PresentationFormat>On-screen Show (4:3)</PresentationFormat>
  <Paragraphs>344</Paragraphs>
  <Slides>27</Slides>
  <Notes>26</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2" baseType="lpstr">
      <vt:lpstr>Arial</vt:lpstr>
      <vt:lpstr>Calibri</vt:lpstr>
      <vt:lpstr>Courier New</vt:lpstr>
      <vt:lpstr>1_US Foods</vt:lpstr>
      <vt:lpstr>think-cell Slide</vt:lpstr>
      <vt:lpstr>Python for the Oracle DBA </vt:lpstr>
      <vt:lpstr>Why Python?</vt:lpstr>
      <vt:lpstr>Easy to use</vt:lpstr>
      <vt:lpstr>Easy to use - Takes effort to learn</vt:lpstr>
      <vt:lpstr>Easy to use - Easy to come back to</vt:lpstr>
      <vt:lpstr>Hello World – C++</vt:lpstr>
      <vt:lpstr>Hello World – Java</vt:lpstr>
      <vt:lpstr>Hello World – Python</vt:lpstr>
      <vt:lpstr>Easy to use - Great online documentation</vt:lpstr>
      <vt:lpstr>Documentation Screenshot</vt:lpstr>
      <vt:lpstr>Easy to use - Very active online forum</vt:lpstr>
      <vt:lpstr>Stack Overflow Screenshot</vt:lpstr>
      <vt:lpstr>Easy to use - Features that make it easy to use</vt:lpstr>
      <vt:lpstr>Dynamic typing</vt:lpstr>
      <vt:lpstr>List type</vt:lpstr>
      <vt:lpstr>Indentation</vt:lpstr>
      <vt:lpstr>Easy to use – used for teaching</vt:lpstr>
      <vt:lpstr>Connects to everything</vt:lpstr>
      <vt:lpstr>Connects to everything - Databases</vt:lpstr>
      <vt:lpstr>Oracle Database</vt:lpstr>
      <vt:lpstr>Connects to everything - Graphics</vt:lpstr>
      <vt:lpstr>PythonDBAGraphs example</vt:lpstr>
      <vt:lpstr>Connects to everything – local programs</vt:lpstr>
      <vt:lpstr>Connects to everything – remote servers</vt:lpstr>
      <vt:lpstr>Connects to everything - Cloud</vt:lpstr>
      <vt:lpstr>Conclusion</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DevOps</dc:title>
  <dc:creator>Howard, Gail</dc:creator>
  <cp:lastModifiedBy>Durrett, Bobby</cp:lastModifiedBy>
  <cp:revision>209</cp:revision>
  <dcterms:modified xsi:type="dcterms:W3CDTF">2018-02-02T15:22:01Z</dcterms:modified>
</cp:coreProperties>
</file>