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0"/>
  </p:notesMasterIdLst>
  <p:handoutMasterIdLst>
    <p:handoutMasterId r:id="rId21"/>
  </p:handoutMasterIdLst>
  <p:sldIdLst>
    <p:sldId id="256" r:id="rId2"/>
    <p:sldId id="272" r:id="rId3"/>
    <p:sldId id="257" r:id="rId4"/>
    <p:sldId id="258" r:id="rId5"/>
    <p:sldId id="260" r:id="rId6"/>
    <p:sldId id="261" r:id="rId7"/>
    <p:sldId id="262" r:id="rId8"/>
    <p:sldId id="263" r:id="rId9"/>
    <p:sldId id="264" r:id="rId10"/>
    <p:sldId id="259" r:id="rId11"/>
    <p:sldId id="265" r:id="rId12"/>
    <p:sldId id="266" r:id="rId13"/>
    <p:sldId id="267" r:id="rId14"/>
    <p:sldId id="270" r:id="rId15"/>
    <p:sldId id="271" r:id="rId16"/>
    <p:sldId id="268" r:id="rId17"/>
    <p:sldId id="269" r:id="rId18"/>
    <p:sldId id="274" r:id="rId19"/>
  </p:sldIdLst>
  <p:sldSz cx="9144000" cy="6858000" type="screen4x3"/>
  <p:notesSz cx="7010400" cy="9296400"/>
  <p:custDataLst>
    <p:tags r:id="rId22"/>
  </p:custDataLst>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Tien, Didier" initials="LD" lastIdx="2" clrIdx="0">
    <p:extLst/>
  </p:cmAuthor>
  <p:cmAuthor id="2" name="Guest Contributor" initials="GC"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861A"/>
    <a:srgbClr val="D54A15"/>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00"/>
    <p:restoredTop sz="58704" autoAdjust="0"/>
  </p:normalViewPr>
  <p:slideViewPr>
    <p:cSldViewPr snapToGrid="0">
      <p:cViewPr varScale="1">
        <p:scale>
          <a:sx n="51" d="100"/>
          <a:sy n="51" d="100"/>
        </p:scale>
        <p:origin x="2270" y="53"/>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11D04AD-3332-3B45-8D24-80CFDB6A239E}" type="datetimeFigureOut">
              <a:rPr lang="en-US" smtClean="0"/>
              <a:t>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74F08637-CA68-4548-9DDF-C0E2D9F4E980}" type="slidenum">
              <a:rPr lang="en-US" smtClean="0"/>
              <a:t>‹#›</a:t>
            </a:fld>
            <a:endParaRPr lang="en-US"/>
          </a:p>
        </p:txBody>
      </p:sp>
    </p:spTree>
    <p:extLst>
      <p:ext uri="{BB962C8B-B14F-4D97-AF65-F5344CB8AC3E}">
        <p14:creationId xmlns:p14="http://schemas.microsoft.com/office/powerpoint/2010/main" val="103189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3592CC9-95F3-455A-BBAA-34092E26AD75}" type="datetimeFigureOut">
              <a:rPr lang="en-US" smtClean="0"/>
              <a:t>2/2/2018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240C5E2-F15D-44C7-BD76-11FD63396A6D}"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Before I start talking about Toastmasters let me tell you a little bit about myself to give you some context. My name is Bobby Durrett. I am an Oracle database administrator. I work for US Foods, the second largest food distributor in the United States. My title at US Foods is Technical Architect which means that I am expected to provide technical leadership in the database area. I am a very hands on technical person. I especially enjoy Oracle database performance tuning because it lets me dig into Oracle internals as well as the operating system and hardware. I follow a lot of the bloggers, speakers, and book writers that you might see talking about Oracle performance at a conference like this. I have given a handful of talks about Oracle performance at similar conferences. Toastmasters is a non-technical leadership and spoken communication </a:t>
            </a:r>
            <a:r>
              <a:rPr lang="en-US" baseline="0"/>
              <a:t>training program. So</a:t>
            </a:r>
            <a:r>
              <a:rPr lang="en-US" baseline="0" dirty="0"/>
              <a:t>, why would a techie like me want to give a talk about Toastmasters?</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I wanted to tell other Oracle DBAs about Toastmasters because of the impact that this training has had on my own career. My thought is that we probably have a lot in common because we both work with Oracle database technology. We are all individuals and everyone’s work situation is a little different but we have Oracle in common. I want you to learn enough about Toastmasters that you can decide if you should pursue it for your own development. Toastmasters has really helped me in my career I would love for people here to be helped in the same way. That is why I am here.</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There is plenty of time for questions and discussion so feel free to interrupt me at any time. I really want you to understand what Toastmasters is actually like so if you are unsure about something please ask. The slides are my attempt to explain the things I have experienced in TM over the past three or so years in an organized way. But, if something is unclear please stop me.</a:t>
            </a:r>
          </a:p>
        </p:txBody>
      </p:sp>
      <p:sp>
        <p:nvSpPr>
          <p:cNvPr id="4" name="Slide Number Placeholder 3"/>
          <p:cNvSpPr>
            <a:spLocks noGrp="1"/>
          </p:cNvSpPr>
          <p:nvPr>
            <p:ph type="sldNum" sz="quarter" idx="10"/>
          </p:nvPr>
        </p:nvSpPr>
        <p:spPr/>
        <p:txBody>
          <a:bodyPr/>
          <a:lstStyle/>
          <a:p>
            <a:fld id="{E240C5E2-F15D-44C7-BD76-11FD63396A6D}" type="slidenum">
              <a:rPr lang="en-US" smtClean="0"/>
              <a:t>1</a:t>
            </a:fld>
            <a:endParaRPr lang="en-US"/>
          </a:p>
        </p:txBody>
      </p:sp>
    </p:spTree>
    <p:extLst>
      <p:ext uri="{BB962C8B-B14F-4D97-AF65-F5344CB8AC3E}">
        <p14:creationId xmlns:p14="http://schemas.microsoft.com/office/powerpoint/2010/main" val="923888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I am done talking about all of the benefits of TM I want to convince you that you can do it just like I did. I really believe that just about any Oracle DBA that wants to be involved in TM can be. There are lots of clubs. The environment is very positive so you don’t need to be afraid of speaking. The training is high quality and the cost is very low. You really can do it.</a:t>
            </a:r>
          </a:p>
        </p:txBody>
      </p:sp>
      <p:sp>
        <p:nvSpPr>
          <p:cNvPr id="4" name="Slide Number Placeholder 3"/>
          <p:cNvSpPr>
            <a:spLocks noGrp="1"/>
          </p:cNvSpPr>
          <p:nvPr>
            <p:ph type="sldNum" sz="quarter" idx="10"/>
          </p:nvPr>
        </p:nvSpPr>
        <p:spPr/>
        <p:txBody>
          <a:bodyPr/>
          <a:lstStyle/>
          <a:p>
            <a:fld id="{E240C5E2-F15D-44C7-BD76-11FD63396A6D}" type="slidenum">
              <a:rPr lang="en-US" smtClean="0"/>
              <a:t>10</a:t>
            </a:fld>
            <a:endParaRPr lang="en-US"/>
          </a:p>
        </p:txBody>
      </p:sp>
    </p:spTree>
    <p:extLst>
      <p:ext uri="{BB962C8B-B14F-4D97-AF65-F5344CB8AC3E}">
        <p14:creationId xmlns:p14="http://schemas.microsoft.com/office/powerpoint/2010/main" val="5583869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got the statistics from TM’s web site. TM truly is international and you can find a club on their site. There are at least two kinds of clubs that I am aware of. My club is called a “corporate” club which means that it meets at my company and my employer pays for my dues. Only employees of your company can be involved. If your company has a corporate club you probably could ask your manager or HR and they will know about it. Regular clubs are open to the public. Their members pay modest dues to cover TM dues and the club’s expenses. They meet at convenient times for people who work such as early in the morning, at night, or on the weekend. Lastly, if you get with someone who has TM experience you can start a club. That is what happened with my club. Someone with a TM background worked with HR and our management to get approval and funding and we have never looked back. There are resources available for a group of people who want to start their own new club.</a:t>
            </a:r>
          </a:p>
        </p:txBody>
      </p:sp>
      <p:sp>
        <p:nvSpPr>
          <p:cNvPr id="4" name="Slide Number Placeholder 3"/>
          <p:cNvSpPr>
            <a:spLocks noGrp="1"/>
          </p:cNvSpPr>
          <p:nvPr>
            <p:ph type="sldNum" sz="quarter" idx="10"/>
          </p:nvPr>
        </p:nvSpPr>
        <p:spPr/>
        <p:txBody>
          <a:bodyPr/>
          <a:lstStyle/>
          <a:p>
            <a:fld id="{E240C5E2-F15D-44C7-BD76-11FD63396A6D}" type="slidenum">
              <a:rPr lang="en-US" smtClean="0"/>
              <a:t>11</a:t>
            </a:fld>
            <a:endParaRPr lang="en-US"/>
          </a:p>
        </p:txBody>
      </p:sp>
    </p:spTree>
    <p:extLst>
      <p:ext uri="{BB962C8B-B14F-4D97-AF65-F5344CB8AC3E}">
        <p14:creationId xmlns:p14="http://schemas.microsoft.com/office/powerpoint/2010/main" val="36106652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don’t have to be afraid to speak in front of a TM group. I remember how nervous I was when I did my first speech. I’ve seen others shaking in their boots when they first got up in front of the group. But, I’ve seen myself and others gain confidence more and more as they got experience.</a:t>
            </a:r>
          </a:p>
          <a:p>
            <a:endParaRPr lang="en-US" dirty="0"/>
          </a:p>
          <a:p>
            <a:r>
              <a:rPr lang="en-US" dirty="0"/>
              <a:t>We clap for everything. It is another thing like the banner that may seem weird but it is intentional. Anyone that gets up and does something will be clapped for. In our club when you do your first prepared speech – whether it is good or bad – you get a standing ovation. Anyone who puts themselves out there and does their first talk deserves a standing o.</a:t>
            </a:r>
          </a:p>
          <a:p>
            <a:endParaRPr lang="en-US" dirty="0"/>
          </a:p>
          <a:p>
            <a:r>
              <a:rPr lang="en-US" dirty="0"/>
              <a:t>Just about every meeting we read our club mission </a:t>
            </a:r>
            <a:r>
              <a:rPr lang="en-US"/>
              <a:t>out loud </a:t>
            </a:r>
            <a:r>
              <a:rPr lang="en-US" dirty="0"/>
              <a:t>to reinforce the positive and supportive nature of the club. Toastmasters is all about supporting you in your career and personal growth. If you give TM a try they will support and encourage you in your journey.</a:t>
            </a:r>
          </a:p>
        </p:txBody>
      </p:sp>
      <p:sp>
        <p:nvSpPr>
          <p:cNvPr id="4" name="Slide Number Placeholder 3"/>
          <p:cNvSpPr>
            <a:spLocks noGrp="1"/>
          </p:cNvSpPr>
          <p:nvPr>
            <p:ph type="sldNum" sz="quarter" idx="10"/>
          </p:nvPr>
        </p:nvSpPr>
        <p:spPr/>
        <p:txBody>
          <a:bodyPr/>
          <a:lstStyle/>
          <a:p>
            <a:fld id="{E240C5E2-F15D-44C7-BD76-11FD63396A6D}" type="slidenum">
              <a:rPr lang="en-US" smtClean="0"/>
              <a:t>12</a:t>
            </a:fld>
            <a:endParaRPr lang="en-US"/>
          </a:p>
        </p:txBody>
      </p:sp>
    </p:spTree>
    <p:extLst>
      <p:ext uri="{BB962C8B-B14F-4D97-AF65-F5344CB8AC3E}">
        <p14:creationId xmlns:p14="http://schemas.microsoft.com/office/powerpoint/2010/main" val="3044663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TM has been around for a long time and it has effective training materials. The written material that I have used was created back in the 1970s. Just now in 2018 TM has started rolling out a new web based curriculum called Pathways that I have not yet used. But I don’t doubt that the new Pathways training will include the same quality of materials based on the same principals that have driving TM training for decades. TM is easy to do because it has such well designed training material that has been tested by many people.</a:t>
            </a:r>
          </a:p>
        </p:txBody>
      </p:sp>
      <p:sp>
        <p:nvSpPr>
          <p:cNvPr id="4" name="Slide Number Placeholder 3"/>
          <p:cNvSpPr>
            <a:spLocks noGrp="1"/>
          </p:cNvSpPr>
          <p:nvPr>
            <p:ph type="sldNum" sz="quarter" idx="10"/>
          </p:nvPr>
        </p:nvSpPr>
        <p:spPr/>
        <p:txBody>
          <a:bodyPr/>
          <a:lstStyle/>
          <a:p>
            <a:fld id="{E240C5E2-F15D-44C7-BD76-11FD63396A6D}" type="slidenum">
              <a:rPr lang="en-US" smtClean="0"/>
              <a:t>13</a:t>
            </a:fld>
            <a:endParaRPr lang="en-US"/>
          </a:p>
        </p:txBody>
      </p:sp>
    </p:spTree>
    <p:extLst>
      <p:ext uri="{BB962C8B-B14F-4D97-AF65-F5344CB8AC3E}">
        <p14:creationId xmlns:p14="http://schemas.microsoft.com/office/powerpoint/2010/main" val="982018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wanted to give you an idea of the kind of training that was available by showing the names of the 10 speaking projects that I worked through in my first speaking training book. The 10 projects represent 10 speeches given in the meetings. Each project adds some new skill that you need to give a good speech. Project 2 talks about having an outline. Project 5 talks about body movement such as hand gestures. Project 8 talks about using PowerPoint and other visual aids.</a:t>
            </a:r>
          </a:p>
          <a:p>
            <a:endParaRPr lang="en-US" dirty="0"/>
          </a:p>
          <a:p>
            <a:r>
              <a:rPr lang="en-US" dirty="0"/>
              <a:t>I had done two or three conference talks like this one before I got involved in TM but I did not have any training in how to do a speech. I was happy to have specific practical help in ways to make my speeches better. My point is that if you join TM you will get very practical step by step training on how to improve your speaking. You can do it!</a:t>
            </a:r>
          </a:p>
        </p:txBody>
      </p:sp>
      <p:sp>
        <p:nvSpPr>
          <p:cNvPr id="4" name="Slide Number Placeholder 3"/>
          <p:cNvSpPr>
            <a:spLocks noGrp="1"/>
          </p:cNvSpPr>
          <p:nvPr>
            <p:ph type="sldNum" sz="quarter" idx="10"/>
          </p:nvPr>
        </p:nvSpPr>
        <p:spPr/>
        <p:txBody>
          <a:bodyPr/>
          <a:lstStyle/>
          <a:p>
            <a:fld id="{E240C5E2-F15D-44C7-BD76-11FD63396A6D}" type="slidenum">
              <a:rPr lang="en-US" smtClean="0"/>
              <a:t>14</a:t>
            </a:fld>
            <a:endParaRPr lang="en-US"/>
          </a:p>
        </p:txBody>
      </p:sp>
    </p:spTree>
    <p:extLst>
      <p:ext uri="{BB962C8B-B14F-4D97-AF65-F5344CB8AC3E}">
        <p14:creationId xmlns:p14="http://schemas.microsoft.com/office/powerpoint/2010/main" val="3649603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Similarly these are the 10 projects for the leadership training manual. I used lesson 1 with my own teammates just by making the effort to give them my full attention when they spoke to me. For mentoring you help a new club member work through their first three talks. These are all doable and I’ve found it to be very helpful. Giving feedback – effective evaluation. Giving lots of positive along with constructive criticism. Helpful in real life!</a:t>
            </a:r>
          </a:p>
        </p:txBody>
      </p:sp>
      <p:sp>
        <p:nvSpPr>
          <p:cNvPr id="4" name="Slide Number Placeholder 3"/>
          <p:cNvSpPr>
            <a:spLocks noGrp="1"/>
          </p:cNvSpPr>
          <p:nvPr>
            <p:ph type="sldNum" sz="quarter" idx="10"/>
          </p:nvPr>
        </p:nvSpPr>
        <p:spPr/>
        <p:txBody>
          <a:bodyPr/>
          <a:lstStyle/>
          <a:p>
            <a:fld id="{E240C5E2-F15D-44C7-BD76-11FD63396A6D}" type="slidenum">
              <a:rPr lang="en-US" smtClean="0"/>
              <a:t>15</a:t>
            </a:fld>
            <a:endParaRPr lang="en-US"/>
          </a:p>
        </p:txBody>
      </p:sp>
    </p:spTree>
    <p:extLst>
      <p:ext uri="{BB962C8B-B14F-4D97-AF65-F5344CB8AC3E}">
        <p14:creationId xmlns:p14="http://schemas.microsoft.com/office/powerpoint/2010/main" val="8100403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Lastly, I have to laugh when I talk about the cost of Toastmasters. My travel expenses for this conference would cover several years of Toastmasters dues. A typical off site Oracle training class can be $3000. TM is dirt cheap for an Oracle DBA compared to technical training. I am in a corporate club so my company pays for my dues, but I would happily pay for it myself. Investing $90 a year to improve my communication and leadership skills is a no brainer for me. I can’t tell you how much I have benefitted financially because my leadership sees me developing myself through things like TM. An Oracle DBA can afford TM. The real question is can you afford not to do TM – just kidding!</a:t>
            </a:r>
          </a:p>
        </p:txBody>
      </p:sp>
      <p:sp>
        <p:nvSpPr>
          <p:cNvPr id="4" name="Slide Number Placeholder 3"/>
          <p:cNvSpPr>
            <a:spLocks noGrp="1"/>
          </p:cNvSpPr>
          <p:nvPr>
            <p:ph type="sldNum" sz="quarter" idx="10"/>
          </p:nvPr>
        </p:nvSpPr>
        <p:spPr/>
        <p:txBody>
          <a:bodyPr/>
          <a:lstStyle/>
          <a:p>
            <a:fld id="{E240C5E2-F15D-44C7-BD76-11FD63396A6D}" type="slidenum">
              <a:rPr lang="en-US" smtClean="0"/>
              <a:t>16</a:t>
            </a:fld>
            <a:endParaRPr lang="en-US"/>
          </a:p>
        </p:txBody>
      </p:sp>
    </p:spTree>
    <p:extLst>
      <p:ext uri="{BB962C8B-B14F-4D97-AF65-F5344CB8AC3E}">
        <p14:creationId xmlns:p14="http://schemas.microsoft.com/office/powerpoint/2010/main" val="1317152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gotten a lot out of being involved in TM. I even found myself getting emotional putting together this talk because of TM’s impact on myself and others. I know that everyone here is not exactly like me. Most likely you work with Oracle database technology so we have that in common. I know that I have experienced great benefits from TM and it makes sense to me that you would also even though you and I are different people. Surely people that work with Oracle databases could use some communication and leadership training. We work with other people and typically a lot of money is involved. It can’t hurt to get better at speaking to and influencing others.</a:t>
            </a:r>
          </a:p>
          <a:p>
            <a:endParaRPr lang="en-US" dirty="0"/>
          </a:p>
          <a:p>
            <a:r>
              <a:rPr lang="en-US" dirty="0"/>
              <a:t>Again, I know that you and I are not exactly the same but I really believe that you can do Toastmasters. It really is a supportive environment and I’ve seen people from very humble backgrounds get involved in TM and succeed. I’ve seen people who were very nervous at first blossom into confident speakers. Plus I’m confident that there is a club near you and that you can afford to attend. Lastly, I know that you will enjoy the well designed curriculum and that it will be easy for you to follow.</a:t>
            </a:r>
          </a:p>
          <a:p>
            <a:endParaRPr lang="en-US" dirty="0"/>
          </a:p>
          <a:p>
            <a:r>
              <a:rPr lang="en-US" dirty="0"/>
              <a:t>I really hope you will consider Toastmasters and if there are any questions I can answer or other ways I can help please let me know.</a:t>
            </a:r>
          </a:p>
          <a:p>
            <a:endParaRPr lang="en-US" dirty="0"/>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17</a:t>
            </a:fld>
            <a:endParaRPr lang="en-US"/>
          </a:p>
        </p:txBody>
      </p:sp>
    </p:spTree>
    <p:extLst>
      <p:ext uri="{BB962C8B-B14F-4D97-AF65-F5344CB8AC3E}">
        <p14:creationId xmlns:p14="http://schemas.microsoft.com/office/powerpoint/2010/main" val="878601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18</a:t>
            </a:fld>
            <a:endParaRPr lang="en-US"/>
          </a:p>
        </p:txBody>
      </p:sp>
    </p:spTree>
    <p:extLst>
      <p:ext uri="{BB962C8B-B14F-4D97-AF65-F5344CB8AC3E}">
        <p14:creationId xmlns:p14="http://schemas.microsoft.com/office/powerpoint/2010/main" val="14349178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I am guessing that many Oracle DBAs either have not heard of Toastmasters or have heard the name but don’t really know what it is all about. When I first heard about Toastmasters from a coworker I imagined people standing around giving toasts like the ones they do at weddings. I passed by a Toastmasters meeting at a previous work location and a different club from the one I’m in now and they had this funny banner outside the meeting room with ribbons attached. It seemed a little dorky. I remember my team mate who was in that club smiling just a little too much and saying how great TM was and me thinking to myself that it was a little weird. I never checked that club out.</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Maybe you have similar reservations. Maybe you don’t know what TM is or think it is kind of weird or odd like I did. The goal of this talk is to help you to have enough information so that you can decide if you should try out Toastmasters as I have. I want to dispel any misconceptions you have about the program. I just want you to know the truth so you can make a good decision. The reality is that Toastmasters is an effective training program for communication and leadership. I’ve included a picture of the banner that hangs outside our TM meetings today. Maybe it still looks a little funny with the ribbons attached but today I know how much I and my fellow club members have gotten out of TM. Today I find pride in our banner and the things the club has accomplished and the careers that have been changed.</a:t>
            </a:r>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2</a:t>
            </a:fld>
            <a:endParaRPr lang="en-US"/>
          </a:p>
        </p:txBody>
      </p:sp>
    </p:spTree>
    <p:extLst>
      <p:ext uri="{BB962C8B-B14F-4D97-AF65-F5344CB8AC3E}">
        <p14:creationId xmlns:p14="http://schemas.microsoft.com/office/powerpoint/2010/main" val="371423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should an Oracle database administrator do Toastmasters? I have broken up this talk into two high level sections that answer the question. The first section talks about the benefits that I, an Oracle DBA,  have received from Toastmasters. I want to explain why the program has helped me with the idea that you can receive the same benefits.</a:t>
            </a:r>
          </a:p>
          <a:p>
            <a:endParaRPr lang="en-US" dirty="0"/>
          </a:p>
          <a:p>
            <a:r>
              <a:rPr lang="en-US" dirty="0"/>
              <a:t>The second half is to convince you that you can do it too. Toastmasters is easy for anyone to get involved in. Of course everyone is different. We have different personalities and abilities. But, I really think that just about anyone can do Toastmasters. I’m pretty sure that someone who can work with an Oracle database can succeed in Toastmasters.</a:t>
            </a:r>
          </a:p>
        </p:txBody>
      </p:sp>
      <p:sp>
        <p:nvSpPr>
          <p:cNvPr id="4" name="Slide Number Placeholder 3"/>
          <p:cNvSpPr>
            <a:spLocks noGrp="1"/>
          </p:cNvSpPr>
          <p:nvPr>
            <p:ph type="sldNum" sz="quarter" idx="10"/>
          </p:nvPr>
        </p:nvSpPr>
        <p:spPr/>
        <p:txBody>
          <a:bodyPr/>
          <a:lstStyle/>
          <a:p>
            <a:fld id="{E240C5E2-F15D-44C7-BD76-11FD63396A6D}" type="slidenum">
              <a:rPr lang="en-US" smtClean="0"/>
              <a:t>3</a:t>
            </a:fld>
            <a:endParaRPr lang="en-US"/>
          </a:p>
        </p:txBody>
      </p:sp>
    </p:spTree>
    <p:extLst>
      <p:ext uri="{BB962C8B-B14F-4D97-AF65-F5344CB8AC3E}">
        <p14:creationId xmlns:p14="http://schemas.microsoft.com/office/powerpoint/2010/main" val="12971607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I’ve broken the benefits that I have experienced in Toastmasters up into two categories that fit under the broad category of “Credibility”</a:t>
            </a:r>
          </a:p>
          <a:p>
            <a:endParaRPr lang="en-US" dirty="0"/>
          </a:p>
          <a:p>
            <a:r>
              <a:rPr lang="en-US" dirty="0"/>
              <a:t>TM helps me be more credible to my manager and others. I work with a lot of different people both within my company and without. I may have some great technical ideas but if I can not convince other people to agree with my ideas I can get frustrated. TM makes me more credible by improving my speaking and leadership skills. </a:t>
            </a:r>
          </a:p>
          <a:p>
            <a:endParaRPr lang="en-US" dirty="0"/>
          </a:p>
          <a:p>
            <a:r>
              <a:rPr lang="en-US" dirty="0"/>
              <a:t>Speaking can be a formal speech or it can be just talking in meetings or other short conversations. TM gave me tools to help me speak better.</a:t>
            </a:r>
          </a:p>
          <a:p>
            <a:endParaRPr lang="en-US" dirty="0"/>
          </a:p>
          <a:p>
            <a:r>
              <a:rPr lang="en-US" dirty="0"/>
              <a:t>I think of leadership as influence. I am not a manager so I do not have people that report to me that I need to lead. I think that TM’s leadership training has helped me have more influence with my coworkers and management.</a:t>
            </a:r>
          </a:p>
        </p:txBody>
      </p:sp>
      <p:sp>
        <p:nvSpPr>
          <p:cNvPr id="4" name="Slide Number Placeholder 3"/>
          <p:cNvSpPr>
            <a:spLocks noGrp="1"/>
          </p:cNvSpPr>
          <p:nvPr>
            <p:ph type="sldNum" sz="quarter" idx="10"/>
          </p:nvPr>
        </p:nvSpPr>
        <p:spPr/>
        <p:txBody>
          <a:bodyPr/>
          <a:lstStyle/>
          <a:p>
            <a:fld id="{E240C5E2-F15D-44C7-BD76-11FD63396A6D}" type="slidenum">
              <a:rPr lang="en-US" smtClean="0"/>
              <a:t>4</a:t>
            </a:fld>
            <a:endParaRPr lang="en-US"/>
          </a:p>
        </p:txBody>
      </p:sp>
    </p:spTree>
    <p:extLst>
      <p:ext uri="{BB962C8B-B14F-4D97-AF65-F5344CB8AC3E}">
        <p14:creationId xmlns:p14="http://schemas.microsoft.com/office/powerpoint/2010/main" val="22547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Somehow I seized on this idea of credibility. The TM books may not always use the word but the concept is throughout the training. The idea of credibility has really changed the way I do my job as an Oracle DBA. In the past I would get frustrated with people who did not understand or agree with some technical idea that I had. I still do sometimes, but more often now I think in terms of coming up with more convincing or credible ways to present an idea to people.  If they misunderstand me I think about how I could have said things differently instead of being frustrated by them. In other words, I don’t think about what is wrong with them, I think about what is wrong with how I interacted with them.</a:t>
            </a:r>
          </a:p>
        </p:txBody>
      </p:sp>
      <p:sp>
        <p:nvSpPr>
          <p:cNvPr id="4" name="Slide Number Placeholder 3"/>
          <p:cNvSpPr>
            <a:spLocks noGrp="1"/>
          </p:cNvSpPr>
          <p:nvPr>
            <p:ph type="sldNum" sz="quarter" idx="10"/>
          </p:nvPr>
        </p:nvSpPr>
        <p:spPr/>
        <p:txBody>
          <a:bodyPr/>
          <a:lstStyle/>
          <a:p>
            <a:fld id="{E240C5E2-F15D-44C7-BD76-11FD63396A6D}" type="slidenum">
              <a:rPr lang="en-US" smtClean="0"/>
              <a:t>5</a:t>
            </a:fld>
            <a:endParaRPr lang="en-US"/>
          </a:p>
        </p:txBody>
      </p:sp>
    </p:spTree>
    <p:extLst>
      <p:ext uri="{BB962C8B-B14F-4D97-AF65-F5344CB8AC3E}">
        <p14:creationId xmlns:p14="http://schemas.microsoft.com/office/powerpoint/2010/main" val="2756934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toastmasters club has weekly meetings. Clubs vary but meeting once per week for an hour is typical.</a:t>
            </a:r>
          </a:p>
          <a:p>
            <a:endParaRPr lang="en-US" dirty="0"/>
          </a:p>
          <a:p>
            <a:r>
              <a:rPr lang="en-US" dirty="0"/>
              <a:t>Each meeting has a number of different roles and every role gives you a chance to speak at least a little. There are usually two prepared speeches and they are the longest talks of the meeting. Usually these are under 7 minutes. Table topics are short 1 to 2 minute talks that you don’t prepare for. If you evaluate a speech or the entire meeting you get 2 to 3 minutes to give a report. Every other role speaks for maybe a minute or less but are not timed. TM meetings give you a chance to speak on a regular basis in a friendly environment. I personally have gained a lot of confidence both from giving prepared speeches and from performing various roles in the meetings. It is great to have a venue to practice speaking.</a:t>
            </a:r>
          </a:p>
        </p:txBody>
      </p:sp>
      <p:sp>
        <p:nvSpPr>
          <p:cNvPr id="4" name="Slide Number Placeholder 3"/>
          <p:cNvSpPr>
            <a:spLocks noGrp="1"/>
          </p:cNvSpPr>
          <p:nvPr>
            <p:ph type="sldNum" sz="quarter" idx="10"/>
          </p:nvPr>
        </p:nvSpPr>
        <p:spPr/>
        <p:txBody>
          <a:bodyPr/>
          <a:lstStyle/>
          <a:p>
            <a:fld id="{E240C5E2-F15D-44C7-BD76-11FD63396A6D}" type="slidenum">
              <a:rPr lang="en-US" smtClean="0"/>
              <a:t>6</a:t>
            </a:fld>
            <a:endParaRPr lang="en-US"/>
          </a:p>
        </p:txBody>
      </p:sp>
    </p:spTree>
    <p:extLst>
      <p:ext uri="{BB962C8B-B14F-4D97-AF65-F5344CB8AC3E}">
        <p14:creationId xmlns:p14="http://schemas.microsoft.com/office/powerpoint/2010/main" val="1879841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couple of slides are the agenda from a recent meeting. These just show the flow of the meeting and the various chances people have to speak as they play their part. For example, around 9:06 each functionary will stand up and briefly explain their role in the meeting. They don’t speak long but they do talk. At 9:10 we had the first prepared talk.</a:t>
            </a:r>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7</a:t>
            </a:fld>
            <a:endParaRPr lang="en-US"/>
          </a:p>
        </p:txBody>
      </p:sp>
    </p:spTree>
    <p:extLst>
      <p:ext uri="{BB962C8B-B14F-4D97-AF65-F5344CB8AC3E}">
        <p14:creationId xmlns:p14="http://schemas.microsoft.com/office/powerpoint/2010/main" val="1325548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half of the agenda has the second speech. Then notice we have about 15 minutes set aside for Table Topics. This probably represents about 5 or more people giving 1 to </a:t>
            </a:r>
            <a:r>
              <a:rPr lang="en-US"/>
              <a:t>2 minute </a:t>
            </a:r>
            <a:r>
              <a:rPr lang="en-US" dirty="0"/>
              <a:t>talks. Then from 9:41 one person after another stands up and reports on some part of the meeting. The Toastmaster emcees the meeting and speaks at times. The president sometimes has things to say. You can see that the meeting is geared to getting many people involved and all having chances to speak.</a:t>
            </a:r>
          </a:p>
        </p:txBody>
      </p:sp>
      <p:sp>
        <p:nvSpPr>
          <p:cNvPr id="4" name="Slide Number Placeholder 3"/>
          <p:cNvSpPr>
            <a:spLocks noGrp="1"/>
          </p:cNvSpPr>
          <p:nvPr>
            <p:ph type="sldNum" sz="quarter" idx="10"/>
          </p:nvPr>
        </p:nvSpPr>
        <p:spPr/>
        <p:txBody>
          <a:bodyPr/>
          <a:lstStyle/>
          <a:p>
            <a:fld id="{E240C5E2-F15D-44C7-BD76-11FD63396A6D}" type="slidenum">
              <a:rPr lang="en-US" smtClean="0"/>
              <a:t>8</a:t>
            </a:fld>
            <a:endParaRPr lang="en-US"/>
          </a:p>
        </p:txBody>
      </p:sp>
    </p:spTree>
    <p:extLst>
      <p:ext uri="{BB962C8B-B14F-4D97-AF65-F5344CB8AC3E}">
        <p14:creationId xmlns:p14="http://schemas.microsoft.com/office/powerpoint/2010/main" val="17756048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speaking, Toastmasters has a lot of opportunities for to practice leadership or influence. If you think back to the agenda for the meeting there are a couple of leadership roles within each meeting. The Toastmaster of the day has to make sure that all of the other people are at the meeting and have everything they need. If something comes up they help find replacements. The general evaluator is in charge of the last part of the meeting and has to get with all the people who evaluate things in the meeting. For example, they help the grammarian know what they are supposed to do to evaluate people’s grammar.</a:t>
            </a:r>
          </a:p>
          <a:p>
            <a:endParaRPr lang="en-US" dirty="0"/>
          </a:p>
          <a:p>
            <a:r>
              <a:rPr lang="en-US" dirty="0"/>
              <a:t>Beyond the meeting there are leadership roles at the club, regional, and even national levels. </a:t>
            </a:r>
          </a:p>
          <a:p>
            <a:endParaRPr lang="en-US" dirty="0"/>
          </a:p>
          <a:p>
            <a:r>
              <a:rPr lang="en-US" dirty="0"/>
              <a:t>Each club has officer elections every 6 months so everyone has a chance to lead. I was the treasurer for our club for a year. You can also organize club level events such as speech contests so you get leadership experience directing an event.</a:t>
            </a:r>
          </a:p>
          <a:p>
            <a:endParaRPr lang="en-US" dirty="0"/>
          </a:p>
          <a:p>
            <a:r>
              <a:rPr lang="en-US" dirty="0"/>
              <a:t>You can go beyond the club level and get involved in district leadership and help organize events that multiple clubs are involved in. We have several club members who have gone on to work in regional roles.</a:t>
            </a:r>
          </a:p>
          <a:p>
            <a:endParaRPr lang="en-US" dirty="0"/>
          </a:p>
          <a:p>
            <a:r>
              <a:rPr lang="en-US" dirty="0"/>
              <a:t>Finally, if you get really involved in TM there is no ceiling on how high you can go in leadership. There are national and even international leadership roles that you can aspire to.</a:t>
            </a:r>
          </a:p>
          <a:p>
            <a:endParaRPr lang="en-US" dirty="0"/>
          </a:p>
          <a:p>
            <a:r>
              <a:rPr lang="en-US" dirty="0"/>
              <a:t>The leadership part of TM has really helped change my attitude towards my job as an Oracle DBA. I’m not a manager of people but I work with people – many people. The leadership skills that I learn in Toastmasters help me see my work in IT a chance to influence people. People are now a challenge and not a frustration. How can I help guide my company’s direction in IT in the areas that I know about?</a:t>
            </a:r>
          </a:p>
        </p:txBody>
      </p:sp>
      <p:sp>
        <p:nvSpPr>
          <p:cNvPr id="4" name="Slide Number Placeholder 3"/>
          <p:cNvSpPr>
            <a:spLocks noGrp="1"/>
          </p:cNvSpPr>
          <p:nvPr>
            <p:ph type="sldNum" sz="quarter" idx="10"/>
          </p:nvPr>
        </p:nvSpPr>
        <p:spPr/>
        <p:txBody>
          <a:bodyPr/>
          <a:lstStyle/>
          <a:p>
            <a:fld id="{E240C5E2-F15D-44C7-BD76-11FD63396A6D}" type="slidenum">
              <a:rPr lang="en-US" smtClean="0"/>
              <a:t>9</a:t>
            </a:fld>
            <a:endParaRPr lang="en-US"/>
          </a:p>
        </p:txBody>
      </p:sp>
    </p:spTree>
    <p:extLst>
      <p:ext uri="{BB962C8B-B14F-4D97-AF65-F5344CB8AC3E}">
        <p14:creationId xmlns:p14="http://schemas.microsoft.com/office/powerpoint/2010/main" val="19953325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8.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Introductory slide">
    <p:spTree>
      <p:nvGrpSpPr>
        <p:cNvPr id="1" name=""/>
        <p:cNvGrpSpPr/>
        <p:nvPr/>
      </p:nvGrpSpPr>
      <p:grpSpPr>
        <a:xfrm>
          <a:off x="0" y="0"/>
          <a:ext cx="0" cy="0"/>
          <a:chOff x="0" y="0"/>
          <a:chExt cx="0" cy="0"/>
        </a:xfrm>
      </p:grpSpPr>
      <p:pic>
        <p:nvPicPr>
          <p:cNvPr id="2" name="Picture 6" descr="USF-PRI-C_RGB.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79725" y="1719263"/>
            <a:ext cx="3367088" cy="3429000"/>
          </a:xfrm>
          <a:prstGeom prst="rect">
            <a:avLst/>
          </a:prstGeom>
          <a:noFill/>
          <a:ln w="9525">
            <a:noFill/>
            <a:miter lim="800000"/>
            <a:headEnd/>
            <a:tailEnd/>
          </a:ln>
        </p:spPr>
      </p:pic>
      <p:sp>
        <p:nvSpPr>
          <p:cNvPr id="3" name="Rectangle 7"/>
          <p:cNvSpPr/>
          <p:nvPr/>
        </p:nvSpPr>
        <p:spPr>
          <a:xfrm>
            <a:off x="0" y="6705600"/>
            <a:ext cx="9144000" cy="152400"/>
          </a:xfrm>
          <a:prstGeom prst="rect">
            <a:avLst/>
          </a:prstGeom>
          <a:solidFill>
            <a:srgbClr val="5C872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5C8727"/>
              </a:solidFill>
            </a:endParaRPr>
          </a:p>
        </p:txBody>
      </p:sp>
      <p:pic>
        <p:nvPicPr>
          <p:cNvPr id="4" name="Picture 1"/>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2857500" y="1682115"/>
            <a:ext cx="3429000" cy="3493770"/>
          </a:xfrm>
          <a:prstGeom prst="rect">
            <a:avLst/>
          </a:prstGeom>
          <a:noFill/>
          <a:ln w="9525">
            <a:noFill/>
            <a:miter lim="800000"/>
            <a:headEnd/>
            <a:tailEnd/>
          </a:ln>
        </p:spPr>
      </p:pic>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58856889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70"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9183407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494"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3332398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518"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2044692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542"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Shape 149"/>
        <p:cNvGrpSpPr/>
        <p:nvPr/>
      </p:nvGrpSpPr>
      <p:grpSpPr>
        <a:xfrm>
          <a:off x="0" y="0"/>
          <a:ext cx="0" cy="0"/>
          <a:chOff x="0" y="0"/>
          <a:chExt cx="0" cy="0"/>
        </a:xfrm>
      </p:grpSpPr>
      <p:sp>
        <p:nvSpPr>
          <p:cNvPr id="150" name="Shape 150"/>
          <p:cNvSpPr/>
          <p:nvPr/>
        </p:nvSpPr>
        <p:spPr>
          <a:xfrm>
            <a:off x="25" y="-5067"/>
            <a:ext cx="7884900" cy="854000"/>
          </a:xfrm>
          <a:prstGeom prst="rect">
            <a:avLst/>
          </a:prstGeom>
          <a:solidFill>
            <a:srgbClr val="5C8727"/>
          </a:solidFill>
          <a:ln w="9525" cap="flat" cmpd="sng">
            <a:solidFill>
              <a:srgbClr val="5C8727"/>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1" name="Shape 151"/>
          <p:cNvSpPr txBox="1"/>
          <p:nvPr/>
        </p:nvSpPr>
        <p:spPr>
          <a:xfrm>
            <a:off x="1957388" y="574675"/>
            <a:ext cx="184200" cy="3700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52" name="Shape 152"/>
          <p:cNvSpPr txBox="1">
            <a:spLocks noGrp="1"/>
          </p:cNvSpPr>
          <p:nvPr>
            <p:ph type="title"/>
          </p:nvPr>
        </p:nvSpPr>
        <p:spPr>
          <a:xfrm>
            <a:off x="557212" y="0"/>
            <a:ext cx="7221600" cy="854000"/>
          </a:xfrm>
          <a:prstGeom prst="rect">
            <a:avLst/>
          </a:prstGeom>
          <a:noFill/>
          <a:ln>
            <a:noFill/>
          </a:ln>
        </p:spPr>
        <p:txBody>
          <a:bodyPr lIns="91425" tIns="91425" rIns="91425" bIns="91425" anchor="b" anchorCtr="0"/>
          <a:lstStyle>
            <a:lvl1pPr lvl="0" rtl="0">
              <a:lnSpc>
                <a:spcPct val="100000"/>
              </a:lnSpc>
              <a:spcBef>
                <a:spcPts val="0"/>
              </a:spcBef>
              <a:buClr>
                <a:srgbClr val="FFFFFF"/>
              </a:buClr>
              <a:buSzPct val="100000"/>
              <a:defRPr sz="1800" b="1">
                <a:solidFill>
                  <a:srgbClr val="FFFFFF"/>
                </a:solidFill>
              </a:defRPr>
            </a:lvl1pPr>
            <a:lvl2pPr lvl="1" rtl="0">
              <a:spcBef>
                <a:spcPts val="0"/>
              </a:spcBef>
              <a:buClr>
                <a:srgbClr val="FFFFFF"/>
              </a:buClr>
              <a:buSzPct val="100000"/>
              <a:defRPr sz="1800" b="1">
                <a:solidFill>
                  <a:srgbClr val="FFFFFF"/>
                </a:solidFill>
                <a:latin typeface="Arial"/>
                <a:ea typeface="Arial"/>
                <a:cs typeface="Arial"/>
                <a:sym typeface="Arial"/>
              </a:defRPr>
            </a:lvl2pPr>
            <a:lvl3pPr lvl="2" rtl="0">
              <a:spcBef>
                <a:spcPts val="0"/>
              </a:spcBef>
              <a:buClr>
                <a:srgbClr val="FFFFFF"/>
              </a:buClr>
              <a:buSzPct val="100000"/>
              <a:defRPr sz="1800" b="1">
                <a:solidFill>
                  <a:srgbClr val="FFFFFF"/>
                </a:solidFill>
                <a:latin typeface="Arial"/>
                <a:ea typeface="Arial"/>
                <a:cs typeface="Arial"/>
                <a:sym typeface="Arial"/>
              </a:defRPr>
            </a:lvl3pPr>
            <a:lvl4pPr lvl="3" rtl="0">
              <a:spcBef>
                <a:spcPts val="0"/>
              </a:spcBef>
              <a:buClr>
                <a:srgbClr val="FFFFFF"/>
              </a:buClr>
              <a:buSzPct val="100000"/>
              <a:defRPr sz="1800" b="1">
                <a:solidFill>
                  <a:srgbClr val="FFFFFF"/>
                </a:solidFill>
                <a:latin typeface="Arial"/>
                <a:ea typeface="Arial"/>
                <a:cs typeface="Arial"/>
                <a:sym typeface="Arial"/>
              </a:defRPr>
            </a:lvl4pPr>
            <a:lvl5pPr lvl="4" rtl="0">
              <a:spcBef>
                <a:spcPts val="0"/>
              </a:spcBef>
              <a:buClr>
                <a:srgbClr val="FFFFFF"/>
              </a:buClr>
              <a:buSzPct val="100000"/>
              <a:defRPr sz="1800" b="1">
                <a:solidFill>
                  <a:srgbClr val="FFFFFF"/>
                </a:solidFill>
                <a:latin typeface="Arial"/>
                <a:ea typeface="Arial"/>
                <a:cs typeface="Arial"/>
                <a:sym typeface="Arial"/>
              </a:defRPr>
            </a:lvl5pPr>
            <a:lvl6pPr lvl="5" rtl="0">
              <a:spcBef>
                <a:spcPts val="0"/>
              </a:spcBef>
              <a:buClr>
                <a:srgbClr val="FFFFFF"/>
              </a:buClr>
              <a:buSzPct val="100000"/>
              <a:defRPr sz="1800" b="1">
                <a:solidFill>
                  <a:srgbClr val="FFFFFF"/>
                </a:solidFill>
                <a:latin typeface="Arial"/>
                <a:ea typeface="Arial"/>
                <a:cs typeface="Arial"/>
                <a:sym typeface="Arial"/>
              </a:defRPr>
            </a:lvl6pPr>
            <a:lvl7pPr lvl="6" rtl="0">
              <a:spcBef>
                <a:spcPts val="0"/>
              </a:spcBef>
              <a:buClr>
                <a:srgbClr val="FFFFFF"/>
              </a:buClr>
              <a:buSzPct val="100000"/>
              <a:defRPr sz="1800" b="1">
                <a:solidFill>
                  <a:srgbClr val="FFFFFF"/>
                </a:solidFill>
                <a:latin typeface="Arial"/>
                <a:ea typeface="Arial"/>
                <a:cs typeface="Arial"/>
                <a:sym typeface="Arial"/>
              </a:defRPr>
            </a:lvl7pPr>
            <a:lvl8pPr lvl="7" rtl="0">
              <a:spcBef>
                <a:spcPts val="0"/>
              </a:spcBef>
              <a:buClr>
                <a:srgbClr val="FFFFFF"/>
              </a:buClr>
              <a:buSzPct val="100000"/>
              <a:defRPr sz="1800" b="1">
                <a:solidFill>
                  <a:srgbClr val="FFFFFF"/>
                </a:solidFill>
                <a:latin typeface="Arial"/>
                <a:ea typeface="Arial"/>
                <a:cs typeface="Arial"/>
                <a:sym typeface="Arial"/>
              </a:defRPr>
            </a:lvl8pPr>
            <a:lvl9pPr lvl="8" rtl="0">
              <a:spcBef>
                <a:spcPts val="0"/>
              </a:spcBef>
              <a:buClr>
                <a:srgbClr val="FFFFFF"/>
              </a:buClr>
              <a:buSzPct val="100000"/>
              <a:defRPr sz="1800" b="1">
                <a:solidFill>
                  <a:srgbClr val="FFFFFF"/>
                </a:solidFill>
                <a:latin typeface="Arial"/>
                <a:ea typeface="Arial"/>
                <a:cs typeface="Arial"/>
                <a:sym typeface="Arial"/>
              </a:defRPr>
            </a:lvl9pPr>
          </a:lstStyle>
          <a:p>
            <a:endParaRPr/>
          </a:p>
        </p:txBody>
      </p:sp>
      <p:pic>
        <p:nvPicPr>
          <p:cNvPr id="153" name="Shape 153"/>
          <p:cNvPicPr preferRelativeResize="0"/>
          <p:nvPr/>
        </p:nvPicPr>
        <p:blipFill>
          <a:blip r:embed="rId2">
            <a:alphaModFix/>
          </a:blip>
          <a:stretch>
            <a:fillRect/>
          </a:stretch>
        </p:blipFill>
        <p:spPr>
          <a:xfrm>
            <a:off x="8166283" y="6075"/>
            <a:ext cx="635647" cy="854100"/>
          </a:xfrm>
          <a:prstGeom prst="rect">
            <a:avLst/>
          </a:prstGeom>
          <a:noFill/>
          <a:ln>
            <a:noFill/>
          </a:ln>
        </p:spPr>
      </p:pic>
      <p:sp>
        <p:nvSpPr>
          <p:cNvPr id="154" name="Shape 154"/>
          <p:cNvSpPr txBox="1">
            <a:spLocks noGrp="1"/>
          </p:cNvSpPr>
          <p:nvPr>
            <p:ph type="sldNum" idx="12"/>
          </p:nvPr>
        </p:nvSpPr>
        <p:spPr>
          <a:xfrm>
            <a:off x="8595308" y="6333009"/>
            <a:ext cx="548700" cy="524800"/>
          </a:xfrm>
          <a:prstGeom prst="rect">
            <a:avLst/>
          </a:prstGeom>
        </p:spPr>
        <p:txBody>
          <a:bodyPr lIns="91425" tIns="91425" rIns="91425" bIns="91425" anchor="ctr" anchorCtr="0">
            <a:noAutofit/>
          </a:bodyPr>
          <a:lstStyle/>
          <a:p>
            <a:pPr algn="ctr"/>
            <a:fld id="{00000000-1234-1234-1234-123412341234}" type="slidenum">
              <a:rPr lang="en" sz="1300" smtClean="0">
                <a:solidFill>
                  <a:srgbClr val="555559"/>
                </a:solidFill>
              </a:rPr>
              <a:pPr algn="ctr"/>
              <a:t>‹#›</a:t>
            </a:fld>
            <a:endParaRPr lang="en" sz="1300">
              <a:solidFill>
                <a:srgbClr val="555559"/>
              </a:solidFill>
            </a:endParaRPr>
          </a:p>
        </p:txBody>
      </p:sp>
      <p:pic>
        <p:nvPicPr>
          <p:cNvPr id="155" name="Shape 155"/>
          <p:cNvPicPr preferRelativeResize="0"/>
          <p:nvPr/>
        </p:nvPicPr>
        <p:blipFill>
          <a:blip r:embed="rId3">
            <a:alphaModFix/>
          </a:blip>
          <a:stretch>
            <a:fillRect/>
          </a:stretch>
        </p:blipFill>
        <p:spPr>
          <a:xfrm>
            <a:off x="6771565" y="6483124"/>
            <a:ext cx="1367801" cy="300973"/>
          </a:xfrm>
          <a:prstGeom prst="rect">
            <a:avLst/>
          </a:prstGeom>
          <a:noFill/>
          <a:ln>
            <a:noFill/>
          </a:ln>
        </p:spPr>
      </p:pic>
      <p:pic>
        <p:nvPicPr>
          <p:cNvPr id="156" name="Shape 156"/>
          <p:cNvPicPr preferRelativeResize="0"/>
          <p:nvPr/>
        </p:nvPicPr>
        <p:blipFill>
          <a:blip r:embed="rId4">
            <a:alphaModFix/>
          </a:blip>
          <a:stretch>
            <a:fillRect/>
          </a:stretch>
        </p:blipFill>
        <p:spPr>
          <a:xfrm>
            <a:off x="236499" y="6483125"/>
            <a:ext cx="2291294" cy="371475"/>
          </a:xfrm>
          <a:prstGeom prst="rect">
            <a:avLst/>
          </a:prstGeom>
          <a:noFill/>
          <a:ln>
            <a:noFill/>
          </a:ln>
        </p:spPr>
      </p:pic>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resentation introduction slide">
    <p:spTree>
      <p:nvGrpSpPr>
        <p:cNvPr id="1" name=""/>
        <p:cNvGrpSpPr/>
        <p:nvPr/>
      </p:nvGrpSpPr>
      <p:grpSpPr>
        <a:xfrm>
          <a:off x="0" y="0"/>
          <a:ext cx="0" cy="0"/>
          <a:chOff x="0" y="0"/>
          <a:chExt cx="0" cy="0"/>
        </a:xfrm>
      </p:grpSpPr>
      <p:pic>
        <p:nvPicPr>
          <p:cNvPr id="5" name="Picture 6" descr="USF Tickertape Graphic-RGB_PPT_v2.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7663" y="2636838"/>
            <a:ext cx="8394700" cy="914400"/>
          </a:xfrm>
          <a:prstGeom prst="rect">
            <a:avLst/>
          </a:prstGeom>
          <a:noFill/>
          <a:ln w="9525">
            <a:noFill/>
            <a:miter lim="800000"/>
            <a:headEnd/>
            <a:tailEnd/>
          </a:ln>
        </p:spPr>
      </p:pic>
      <p:cxnSp>
        <p:nvCxnSpPr>
          <p:cNvPr id="6" name="Straight Connector 7"/>
          <p:cNvCxnSpPr/>
          <p:nvPr/>
        </p:nvCxnSpPr>
        <p:spPr>
          <a:xfrm>
            <a:off x="3119438" y="4187825"/>
            <a:ext cx="449262" cy="0"/>
          </a:xfrm>
          <a:prstGeom prst="line">
            <a:avLst/>
          </a:prstGeom>
          <a:ln w="12700">
            <a:solidFill>
              <a:srgbClr val="CF452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8"/>
          <p:cNvCxnSpPr/>
          <p:nvPr/>
        </p:nvCxnSpPr>
        <p:spPr>
          <a:xfrm>
            <a:off x="3119438" y="6059488"/>
            <a:ext cx="449262" cy="0"/>
          </a:xfrm>
          <a:prstGeom prst="line">
            <a:avLst/>
          </a:prstGeom>
          <a:ln w="12700">
            <a:solidFill>
              <a:srgbClr val="CF4520"/>
            </a:solidFill>
          </a:ln>
          <a:effectLst/>
        </p:spPr>
        <p:style>
          <a:lnRef idx="2">
            <a:schemeClr val="accent1"/>
          </a:lnRef>
          <a:fillRef idx="0">
            <a:schemeClr val="accent1"/>
          </a:fillRef>
          <a:effectRef idx="1">
            <a:schemeClr val="accent1"/>
          </a:effectRef>
          <a:fontRef idx="minor">
            <a:schemeClr val="tx1"/>
          </a:fontRef>
        </p:style>
      </p:cxnSp>
      <p:sp>
        <p:nvSpPr>
          <p:cNvPr id="8" name="Rectangle 11"/>
          <p:cNvSpPr/>
          <p:nvPr/>
        </p:nvSpPr>
        <p:spPr>
          <a:xfrm>
            <a:off x="0" y="6705600"/>
            <a:ext cx="9144000" cy="152400"/>
          </a:xfrm>
          <a:prstGeom prst="rect">
            <a:avLst/>
          </a:prstGeom>
          <a:solidFill>
            <a:srgbClr val="5C872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5C8727"/>
              </a:solidFill>
            </a:endParaRPr>
          </a:p>
        </p:txBody>
      </p:sp>
      <p:sp>
        <p:nvSpPr>
          <p:cNvPr id="9" name="Text Placeholder 2"/>
          <p:cNvSpPr>
            <a:spLocks/>
          </p:cNvSpPr>
          <p:nvPr/>
        </p:nvSpPr>
        <p:spPr bwMode="auto">
          <a:xfrm>
            <a:off x="3119438" y="4324350"/>
            <a:ext cx="4792662" cy="314325"/>
          </a:xfrm>
          <a:prstGeom prst="rect">
            <a:avLst/>
          </a:prstGeom>
          <a:noFill/>
          <a:ln w="9525">
            <a:noFill/>
            <a:miter lim="800000"/>
            <a:headEnd/>
            <a:tailEnd/>
          </a:ln>
        </p:spPr>
        <p:txBody>
          <a:bodyPr lIns="0" tIns="0" rIns="0" bIns="0"/>
          <a:lstStyle/>
          <a:p>
            <a:pPr eaLnBrk="0" hangingPunct="0">
              <a:lnSpc>
                <a:spcPct val="85000"/>
              </a:lnSpc>
              <a:spcBef>
                <a:spcPts val="100"/>
              </a:spcBef>
              <a:buFont typeface="Arial" charset="0"/>
              <a:buNone/>
            </a:pPr>
            <a:r>
              <a:rPr lang="en-US" sz="1600">
                <a:solidFill>
                  <a:srgbClr val="969696"/>
                </a:solidFill>
              </a:rPr>
              <a:t>A Taste of What’s Cooking at US Foods</a:t>
            </a:r>
          </a:p>
        </p:txBody>
      </p:sp>
      <p:sp>
        <p:nvSpPr>
          <p:cNvPr id="2" name="Title 1"/>
          <p:cNvSpPr>
            <a:spLocks noGrp="1"/>
          </p:cNvSpPr>
          <p:nvPr>
            <p:ph type="title"/>
          </p:nvPr>
        </p:nvSpPr>
        <p:spPr>
          <a:xfrm>
            <a:off x="3119699" y="4684528"/>
            <a:ext cx="4791654" cy="866119"/>
          </a:xfrm>
        </p:spPr>
        <p:txBody>
          <a:bodyPr anchor="t"/>
          <a:lstStyle>
            <a:lvl1pPr algn="l">
              <a:lnSpc>
                <a:spcPts val="3100"/>
              </a:lnSpc>
              <a:defRPr sz="3000" b="0" i="0" cap="none">
                <a:latin typeface="Arial"/>
              </a:defRPr>
            </a:lvl1pPr>
          </a:lstStyle>
          <a:p>
            <a:r>
              <a:rPr lang="en-US"/>
              <a:t>Click to edit Master title style</a:t>
            </a:r>
          </a:p>
        </p:txBody>
      </p:sp>
      <p:sp>
        <p:nvSpPr>
          <p:cNvPr id="11" name="Text Placeholder 2"/>
          <p:cNvSpPr>
            <a:spLocks noGrp="1"/>
          </p:cNvSpPr>
          <p:nvPr>
            <p:ph type="body" idx="10"/>
          </p:nvPr>
        </p:nvSpPr>
        <p:spPr>
          <a:xfrm>
            <a:off x="3119699" y="5550341"/>
            <a:ext cx="4791654" cy="315281"/>
          </a:xfrm>
        </p:spPr>
        <p:txBody>
          <a:bodyPr/>
          <a:lstStyle>
            <a:lvl1pPr marL="0" indent="0">
              <a:lnSpc>
                <a:spcPts val="2400"/>
              </a:lnSpc>
              <a:spcBef>
                <a:spcPts val="0"/>
              </a:spcBef>
              <a:buNone/>
              <a:defRPr sz="16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pic>
        <p:nvPicPr>
          <p:cNvPr id="10"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414600" y="346947"/>
            <a:ext cx="1568823" cy="1598456"/>
          </a:xfrm>
          <a:prstGeom prst="rect">
            <a:avLst/>
          </a:prstGeom>
          <a:noFill/>
          <a:ln w="9525">
            <a:noFill/>
            <a:miter lim="800000"/>
            <a:headEnd/>
            <a:tailEnd/>
          </a:ln>
        </p:spPr>
      </p:pic>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21508479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302"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5434915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26"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68965399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50"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89722109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374"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64996721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398"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48335603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22"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20655321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446"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8"/>
            </p:custDataLst>
            <p:extLst>
              <p:ext uri="{D42A27DB-BD31-4B8C-83A1-F6EECF244321}">
                <p14:modId xmlns:p14="http://schemas.microsoft.com/office/powerpoint/2010/main" val="113508355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0" name="think-cell Slide" r:id="rId19" imgW="810" imgH="812" progId="TCLayout.ActiveDocument.1">
                  <p:embed/>
                </p:oleObj>
              </mc:Choice>
              <mc:Fallback>
                <p:oleObj name="think-cell Slide" r:id="rId19" imgW="810" imgH="812" progId="TCLayout.ActiveDocument.1">
                  <p:embed/>
                  <p:pic>
                    <p:nvPicPr>
                      <p:cNvPr id="0" name=""/>
                      <p:cNvPicPr/>
                      <p:nvPr/>
                    </p:nvPicPr>
                    <p:blipFill>
                      <a:blip r:embed="rId20"/>
                      <a:stretch>
                        <a:fillRect/>
                      </a:stretch>
                    </p:blipFill>
                    <p:spPr>
                      <a:xfrm>
                        <a:off x="1588" y="1588"/>
                        <a:ext cx="1587" cy="1587"/>
                      </a:xfrm>
                      <a:prstGeom prst="rect">
                        <a:avLst/>
                      </a:prstGeom>
                    </p:spPr>
                  </p:pic>
                </p:oleObj>
              </mc:Fallback>
            </mc:AlternateContent>
          </a:graphicData>
        </a:graphic>
      </p:graphicFrame>
      <p:sp>
        <p:nvSpPr>
          <p:cNvPr id="48137" name="Text Placeholder 2"/>
          <p:cNvSpPr>
            <a:spLocks noGrp="1"/>
          </p:cNvSpPr>
          <p:nvPr>
            <p:ph type="body" idx="1"/>
          </p:nvPr>
        </p:nvSpPr>
        <p:spPr bwMode="auto">
          <a:xfrm>
            <a:off x="557213" y="1216025"/>
            <a:ext cx="8102600" cy="4714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3"/>
          <p:cNvSpPr>
            <a:spLocks noGrp="1"/>
          </p:cNvSpPr>
          <p:nvPr>
            <p:ph type="sldNum" sz="quarter" idx="4"/>
          </p:nvPr>
        </p:nvSpPr>
        <p:spPr>
          <a:xfrm>
            <a:off x="8115300" y="6246813"/>
            <a:ext cx="674688" cy="365125"/>
          </a:xfrm>
          <a:prstGeom prst="rect">
            <a:avLst/>
          </a:prstGeom>
        </p:spPr>
        <p:txBody>
          <a:bodyPr vert="horz" lIns="0" tIns="0" rIns="0" bIns="0" rtlCol="0" anchor="t" anchorCtr="0"/>
          <a:lstStyle>
            <a:lvl1pPr algn="l" fontAlgn="auto">
              <a:spcBef>
                <a:spcPts val="0"/>
              </a:spcBef>
              <a:spcAft>
                <a:spcPts val="0"/>
              </a:spcAft>
              <a:defRPr sz="1000" b="0">
                <a:solidFill>
                  <a:srgbClr val="717073"/>
                </a:solidFill>
                <a:latin typeface="+mn-lt"/>
              </a:defRPr>
            </a:lvl1pPr>
          </a:lstStyle>
          <a:p>
            <a:fld id="{3FA5478E-9727-41F2-A0D1-45C64965D203}" type="slidenum">
              <a:rPr lang="en-US" smtClean="0"/>
              <a:t>‹#›</a:t>
            </a:fld>
            <a:endParaRPr lang="en-US"/>
          </a:p>
        </p:txBody>
      </p:sp>
      <p:sp>
        <p:nvSpPr>
          <p:cNvPr id="13" name="Footer Placeholder 4"/>
          <p:cNvSpPr>
            <a:spLocks noGrp="1"/>
          </p:cNvSpPr>
          <p:nvPr>
            <p:ph type="ftr" sz="quarter" idx="3"/>
          </p:nvPr>
        </p:nvSpPr>
        <p:spPr>
          <a:xfrm>
            <a:off x="557213" y="6246813"/>
            <a:ext cx="6846887" cy="365125"/>
          </a:xfrm>
          <a:prstGeom prst="rect">
            <a:avLst/>
          </a:prstGeom>
        </p:spPr>
        <p:txBody>
          <a:bodyPr vert="horz" lIns="0" tIns="0" rIns="0" bIns="0" rtlCol="0" anchor="t" anchorCtr="0"/>
          <a:lstStyle>
            <a:lvl1pPr algn="l" fontAlgn="auto">
              <a:spcBef>
                <a:spcPts val="0"/>
              </a:spcBef>
              <a:spcAft>
                <a:spcPts val="0"/>
              </a:spcAft>
              <a:defRPr sz="1000">
                <a:solidFill>
                  <a:srgbClr val="717073"/>
                </a:solidFill>
                <a:latin typeface="+mn-lt"/>
              </a:defRPr>
            </a:lvl1pPr>
          </a:lstStyle>
          <a:p>
            <a:endParaRPr lang="en-US"/>
          </a:p>
        </p:txBody>
      </p:sp>
      <p:sp>
        <p:nvSpPr>
          <p:cNvPr id="48141" name="Title Placeholder 1"/>
          <p:cNvSpPr>
            <a:spLocks noGrp="1"/>
          </p:cNvSpPr>
          <p:nvPr>
            <p:ph type="title"/>
          </p:nvPr>
        </p:nvSpPr>
        <p:spPr bwMode="auto">
          <a:xfrm>
            <a:off x="557213" y="0"/>
            <a:ext cx="7221537" cy="8540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252123005"/>
      </p:ext>
    </p:extLst>
  </p:cSld>
  <p:clrMap bg1="lt1" tx1="dk1" bg2="lt2" tx2="dk2" accent1="accent1" accent2="accent2" accent3="accent3" accent4="accent4" accent5="accent5" accent6="accent6" hlink="hlink" folHlink="folHlink"/>
  <p:sldLayoutIdLst>
    <p:sldLayoutId id="2147483679" r:id="rId1"/>
    <p:sldLayoutId id="2147483685" r:id="rId2"/>
    <p:sldLayoutId id="2147483753" r:id="rId3"/>
    <p:sldLayoutId id="2147483752" r:id="rId4"/>
    <p:sldLayoutId id="2147483744" r:id="rId5"/>
    <p:sldLayoutId id="2147483721" r:id="rId6"/>
    <p:sldLayoutId id="2147483720" r:id="rId7"/>
    <p:sldLayoutId id="2147483705" r:id="rId8"/>
    <p:sldLayoutId id="2147483697" r:id="rId9"/>
    <p:sldLayoutId id="2147483689" r:id="rId10"/>
    <p:sldLayoutId id="2147483688" r:id="rId11"/>
    <p:sldLayoutId id="2147483687" r:id="rId12"/>
    <p:sldLayoutId id="2147483686" r:id="rId13"/>
    <p:sldLayoutId id="2147483683" r:id="rId14"/>
    <p:sldLayoutId id="2147483684" r:id="rId15"/>
  </p:sldLayoutIdLst>
  <p:txStyles>
    <p:titleStyle>
      <a:lvl1pPr algn="l" defTabSz="457200" rtl="0" eaLnBrk="1" fontAlgn="base" hangingPunct="1">
        <a:lnSpc>
          <a:spcPts val="3100"/>
        </a:lnSpc>
        <a:spcBef>
          <a:spcPct val="0"/>
        </a:spcBef>
        <a:spcAft>
          <a:spcPct val="0"/>
        </a:spcAft>
        <a:defRPr sz="2400" b="1" kern="1200">
          <a:solidFill>
            <a:srgbClr val="717073"/>
          </a:solidFill>
          <a:latin typeface="+mj-lt"/>
          <a:ea typeface="+mj-ea"/>
          <a:cs typeface="+mj-cs"/>
        </a:defRPr>
      </a:lvl1pPr>
      <a:lvl2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2pPr>
      <a:lvl3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3pPr>
      <a:lvl4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4pPr>
      <a:lvl5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5pPr>
      <a:lvl6pPr marL="4572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6pPr>
      <a:lvl7pPr marL="9144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7pPr>
      <a:lvl8pPr marL="13716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8pPr>
      <a:lvl9pPr marL="18288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9pPr>
    </p:titleStyle>
    <p:bodyStyle>
      <a:lvl1pPr marL="177800" indent="-177800" algn="l" defTabSz="457200" rtl="0" eaLnBrk="1" fontAlgn="base" hangingPunct="1">
        <a:spcBef>
          <a:spcPts val="600"/>
        </a:spcBef>
        <a:spcAft>
          <a:spcPct val="0"/>
        </a:spcAft>
        <a:buFont typeface="Arial" charset="0"/>
        <a:buChar char="•"/>
        <a:defRPr sz="2100" kern="1200">
          <a:solidFill>
            <a:schemeClr val="tx1"/>
          </a:solidFill>
          <a:latin typeface="+mn-lt"/>
          <a:ea typeface="+mn-ea"/>
          <a:cs typeface="+mn-cs"/>
        </a:defRPr>
      </a:lvl1pPr>
      <a:lvl2pPr marL="635000" indent="-158750" algn="l" defTabSz="457200" rtl="0" eaLnBrk="1" fontAlgn="base" hangingPunct="1">
        <a:spcBef>
          <a:spcPts val="600"/>
        </a:spcBef>
        <a:spcAft>
          <a:spcPct val="0"/>
        </a:spcAft>
        <a:buFont typeface="Arial" charset="0"/>
        <a:buChar char="•"/>
        <a:defRPr sz="1900" kern="1200">
          <a:solidFill>
            <a:schemeClr val="tx1"/>
          </a:solidFill>
          <a:latin typeface="+mn-lt"/>
          <a:ea typeface="+mn-ea"/>
          <a:cs typeface="+mn-cs"/>
        </a:defRPr>
      </a:lvl2pPr>
      <a:lvl3pPr marL="1092200" indent="-195263" algn="l" defTabSz="457200" rtl="0" eaLnBrk="1" fontAlgn="base" hangingPunct="1">
        <a:spcBef>
          <a:spcPts val="600"/>
        </a:spcBef>
        <a:spcAft>
          <a:spcPct val="0"/>
        </a:spcAft>
        <a:buFont typeface="Arial" charset="0"/>
        <a:buChar char="•"/>
        <a:defRPr sz="1700" kern="1200">
          <a:solidFill>
            <a:schemeClr val="tx1"/>
          </a:solidFill>
          <a:latin typeface="+mn-lt"/>
          <a:ea typeface="+mn-ea"/>
          <a:cs typeface="+mn-cs"/>
        </a:defRPr>
      </a:lvl3pPr>
      <a:lvl4pPr marL="1549400" indent="-177800" algn="l" defTabSz="457200" rtl="0" eaLnBrk="1" fontAlgn="base" hangingPunct="1">
        <a:spcBef>
          <a:spcPts val="600"/>
        </a:spcBef>
        <a:spcAft>
          <a:spcPct val="0"/>
        </a:spcAft>
        <a:buFont typeface="Arial" charset="0"/>
        <a:buChar char="•"/>
        <a:defRPr sz="1500" kern="1200">
          <a:solidFill>
            <a:schemeClr val="tx1"/>
          </a:solidFill>
          <a:latin typeface="+mn-lt"/>
          <a:ea typeface="+mn-ea"/>
          <a:cs typeface="+mn-cs"/>
        </a:defRPr>
      </a:lvl4pPr>
      <a:lvl5pPr marL="1943100" indent="-150813" algn="l" defTabSz="457200" rtl="0" eaLnBrk="1" fontAlgn="base" hangingPunct="1">
        <a:spcBef>
          <a:spcPts val="600"/>
        </a:spcBef>
        <a:spcAft>
          <a:spcPct val="0"/>
        </a:spcAft>
        <a:buFont typeface="Arial" charset="0"/>
        <a:buChar char="•"/>
        <a:defRPr sz="13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www.toastmasters.org/find-a-club"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mailto:bobby@bobbydurrettdba.com"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www.bobbydurrettdba.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Toastmasters for the Oracle DBA</a:t>
            </a:r>
            <a:br>
              <a:rPr lang="en-US" dirty="0"/>
            </a:br>
            <a:endParaRPr lang="en-US" b="1" dirty="0">
              <a:solidFill>
                <a:schemeClr val="tx1"/>
              </a:solidFill>
            </a:endParaRPr>
          </a:p>
        </p:txBody>
      </p:sp>
      <p:sp>
        <p:nvSpPr>
          <p:cNvPr id="3" name="Text Placeholder 2"/>
          <p:cNvSpPr>
            <a:spLocks noGrp="1"/>
          </p:cNvSpPr>
          <p:nvPr>
            <p:ph type="body" idx="10"/>
          </p:nvPr>
        </p:nvSpPr>
        <p:spPr/>
        <p:txBody>
          <a:bodyPr/>
          <a:lstStyle/>
          <a:p>
            <a:r>
              <a:rPr lang="en-US" dirty="0"/>
              <a:t>Bobby Durrett</a:t>
            </a:r>
          </a:p>
        </p:txBody>
      </p:sp>
    </p:spTree>
    <p:extLst>
      <p:ext uri="{BB962C8B-B14F-4D97-AF65-F5344CB8AC3E}">
        <p14:creationId xmlns:p14="http://schemas.microsoft.com/office/powerpoint/2010/main" val="623245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EAEFB-19A4-4CF4-BA5C-A675D62EF44F}"/>
              </a:ext>
            </a:extLst>
          </p:cNvPr>
          <p:cNvSpPr>
            <a:spLocks noGrp="1"/>
          </p:cNvSpPr>
          <p:nvPr>
            <p:ph type="title"/>
          </p:nvPr>
        </p:nvSpPr>
        <p:spPr/>
        <p:txBody>
          <a:bodyPr/>
          <a:lstStyle/>
          <a:p>
            <a:r>
              <a:rPr lang="en-US" dirty="0"/>
              <a:t>Easy</a:t>
            </a:r>
          </a:p>
        </p:txBody>
      </p:sp>
      <p:sp>
        <p:nvSpPr>
          <p:cNvPr id="3" name="Content Placeholder 2">
            <a:extLst>
              <a:ext uri="{FF2B5EF4-FFF2-40B4-BE49-F238E27FC236}">
                <a16:creationId xmlns:a16="http://schemas.microsoft.com/office/drawing/2014/main" id="{26F923D0-3CC1-412F-83E2-683EBD291F60}"/>
              </a:ext>
            </a:extLst>
          </p:cNvPr>
          <p:cNvSpPr>
            <a:spLocks noGrp="1"/>
          </p:cNvSpPr>
          <p:nvPr>
            <p:ph idx="1"/>
          </p:nvPr>
        </p:nvSpPr>
        <p:spPr/>
        <p:txBody>
          <a:bodyPr/>
          <a:lstStyle/>
          <a:p>
            <a:r>
              <a:rPr lang="en-US" dirty="0"/>
              <a:t>Many clubs</a:t>
            </a:r>
          </a:p>
          <a:p>
            <a:r>
              <a:rPr lang="en-US" dirty="0"/>
              <a:t>Positive and supportive</a:t>
            </a:r>
          </a:p>
          <a:p>
            <a:r>
              <a:rPr lang="en-US" dirty="0"/>
              <a:t>Proven training</a:t>
            </a:r>
          </a:p>
          <a:p>
            <a:r>
              <a:rPr lang="en-US" dirty="0"/>
              <a:t>Low cost</a:t>
            </a:r>
          </a:p>
        </p:txBody>
      </p:sp>
    </p:spTree>
    <p:extLst>
      <p:ext uri="{BB962C8B-B14F-4D97-AF65-F5344CB8AC3E}">
        <p14:creationId xmlns:p14="http://schemas.microsoft.com/office/powerpoint/2010/main" val="3142479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DC60A-A027-4C5A-B735-39C92BFD93B4}"/>
              </a:ext>
            </a:extLst>
          </p:cNvPr>
          <p:cNvSpPr>
            <a:spLocks noGrp="1"/>
          </p:cNvSpPr>
          <p:nvPr>
            <p:ph type="title"/>
          </p:nvPr>
        </p:nvSpPr>
        <p:spPr/>
        <p:txBody>
          <a:bodyPr/>
          <a:lstStyle/>
          <a:p>
            <a:r>
              <a:rPr lang="en-US" dirty="0"/>
              <a:t>Easy – Many Clubs</a:t>
            </a:r>
          </a:p>
        </p:txBody>
      </p:sp>
      <p:sp>
        <p:nvSpPr>
          <p:cNvPr id="3" name="Content Placeholder 2">
            <a:extLst>
              <a:ext uri="{FF2B5EF4-FFF2-40B4-BE49-F238E27FC236}">
                <a16:creationId xmlns:a16="http://schemas.microsoft.com/office/drawing/2014/main" id="{BFB26D27-3D5F-40F9-A968-6C44D9BA4543}"/>
              </a:ext>
            </a:extLst>
          </p:cNvPr>
          <p:cNvSpPr>
            <a:spLocks noGrp="1"/>
          </p:cNvSpPr>
          <p:nvPr>
            <p:ph idx="1"/>
          </p:nvPr>
        </p:nvSpPr>
        <p:spPr/>
        <p:txBody>
          <a:bodyPr/>
          <a:lstStyle/>
          <a:p>
            <a:r>
              <a:rPr lang="en-US" dirty="0"/>
              <a:t>15,900 clubs in 142 countries</a:t>
            </a:r>
          </a:p>
          <a:p>
            <a:r>
              <a:rPr lang="en-US" dirty="0">
                <a:hlinkClick r:id="rId3"/>
              </a:rPr>
              <a:t>https://www.toastmasters.org/find-a-club</a:t>
            </a:r>
            <a:endParaRPr lang="en-US" dirty="0"/>
          </a:p>
          <a:p>
            <a:r>
              <a:rPr lang="en-US" dirty="0"/>
              <a:t>Corporate clubs</a:t>
            </a:r>
          </a:p>
          <a:p>
            <a:r>
              <a:rPr lang="en-US" dirty="0"/>
              <a:t>Regular clubs</a:t>
            </a:r>
          </a:p>
          <a:p>
            <a:r>
              <a:rPr lang="en-US" dirty="0"/>
              <a:t>Start a new club</a:t>
            </a:r>
          </a:p>
        </p:txBody>
      </p:sp>
    </p:spTree>
    <p:extLst>
      <p:ext uri="{BB962C8B-B14F-4D97-AF65-F5344CB8AC3E}">
        <p14:creationId xmlns:p14="http://schemas.microsoft.com/office/powerpoint/2010/main" val="3177560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FC5047-C4A0-4B3A-9405-34E98EF7EF96}"/>
              </a:ext>
            </a:extLst>
          </p:cNvPr>
          <p:cNvSpPr>
            <a:spLocks noGrp="1"/>
          </p:cNvSpPr>
          <p:nvPr>
            <p:ph type="title"/>
          </p:nvPr>
        </p:nvSpPr>
        <p:spPr/>
        <p:txBody>
          <a:bodyPr/>
          <a:lstStyle/>
          <a:p>
            <a:r>
              <a:rPr lang="en-US" dirty="0"/>
              <a:t>Easy – Positive and Supportive</a:t>
            </a:r>
          </a:p>
        </p:txBody>
      </p:sp>
      <p:sp>
        <p:nvSpPr>
          <p:cNvPr id="3" name="Content Placeholder 2">
            <a:extLst>
              <a:ext uri="{FF2B5EF4-FFF2-40B4-BE49-F238E27FC236}">
                <a16:creationId xmlns:a16="http://schemas.microsoft.com/office/drawing/2014/main" id="{9F610666-5780-409B-8769-B61E06D0A4F9}"/>
              </a:ext>
            </a:extLst>
          </p:cNvPr>
          <p:cNvSpPr>
            <a:spLocks noGrp="1"/>
          </p:cNvSpPr>
          <p:nvPr>
            <p:ph idx="1"/>
          </p:nvPr>
        </p:nvSpPr>
        <p:spPr/>
        <p:txBody>
          <a:bodyPr/>
          <a:lstStyle/>
          <a:p>
            <a:pPr marL="0" indent="0">
              <a:buNone/>
            </a:pPr>
            <a:r>
              <a:rPr lang="en-US" b="1" dirty="0"/>
              <a:t>Club Mission:</a:t>
            </a:r>
          </a:p>
          <a:p>
            <a:pPr marL="0" indent="0">
              <a:buNone/>
            </a:pPr>
            <a:r>
              <a:rPr lang="en-US" sz="2400" dirty="0"/>
              <a:t>To provide a mutually supportive and positive learning experience in which members are empowered to develop communication and leadership skills, resulting in greater self-confidence and personal growth.</a:t>
            </a:r>
            <a:endParaRPr lang="en-US" sz="2400" b="1" dirty="0"/>
          </a:p>
          <a:p>
            <a:pPr marL="0" indent="0">
              <a:buNone/>
            </a:pPr>
            <a:endParaRPr lang="en-US" dirty="0"/>
          </a:p>
        </p:txBody>
      </p:sp>
    </p:spTree>
    <p:extLst>
      <p:ext uri="{BB962C8B-B14F-4D97-AF65-F5344CB8AC3E}">
        <p14:creationId xmlns:p14="http://schemas.microsoft.com/office/powerpoint/2010/main" val="3577932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25452-5E76-44A1-B6E4-0D1C565E808A}"/>
              </a:ext>
            </a:extLst>
          </p:cNvPr>
          <p:cNvSpPr>
            <a:spLocks noGrp="1"/>
          </p:cNvSpPr>
          <p:nvPr>
            <p:ph type="title"/>
          </p:nvPr>
        </p:nvSpPr>
        <p:spPr/>
        <p:txBody>
          <a:bodyPr/>
          <a:lstStyle/>
          <a:p>
            <a:r>
              <a:rPr lang="en-US" dirty="0"/>
              <a:t>Easy – Proven training</a:t>
            </a:r>
          </a:p>
        </p:txBody>
      </p:sp>
      <p:sp>
        <p:nvSpPr>
          <p:cNvPr id="3" name="Content Placeholder 2">
            <a:extLst>
              <a:ext uri="{FF2B5EF4-FFF2-40B4-BE49-F238E27FC236}">
                <a16:creationId xmlns:a16="http://schemas.microsoft.com/office/drawing/2014/main" id="{4E6C2AA5-6288-447A-B5F2-CA4BD6108CEC}"/>
              </a:ext>
            </a:extLst>
          </p:cNvPr>
          <p:cNvSpPr>
            <a:spLocks noGrp="1"/>
          </p:cNvSpPr>
          <p:nvPr>
            <p:ph idx="1"/>
          </p:nvPr>
        </p:nvSpPr>
        <p:spPr/>
        <p:txBody>
          <a:bodyPr/>
          <a:lstStyle/>
          <a:p>
            <a:r>
              <a:rPr lang="en-US" dirty="0"/>
              <a:t>Founded 1924</a:t>
            </a:r>
          </a:p>
          <a:p>
            <a:r>
              <a:rPr lang="en-US" dirty="0"/>
              <a:t>Traditional</a:t>
            </a:r>
          </a:p>
          <a:p>
            <a:pPr lvl="1"/>
            <a:r>
              <a:rPr lang="en-US" dirty="0"/>
              <a:t>Communication Track</a:t>
            </a:r>
          </a:p>
          <a:p>
            <a:pPr lvl="1"/>
            <a:r>
              <a:rPr lang="en-US" dirty="0"/>
              <a:t>Leadership Track</a:t>
            </a:r>
          </a:p>
          <a:p>
            <a:pPr lvl="1"/>
            <a:r>
              <a:rPr lang="en-US" dirty="0"/>
              <a:t>Print based</a:t>
            </a:r>
          </a:p>
          <a:p>
            <a:pPr lvl="1"/>
            <a:r>
              <a:rPr lang="en-US" dirty="0"/>
              <a:t>Created in 1970s</a:t>
            </a:r>
          </a:p>
          <a:p>
            <a:r>
              <a:rPr lang="en-US" dirty="0"/>
              <a:t>Pathways</a:t>
            </a:r>
          </a:p>
          <a:p>
            <a:pPr lvl="1"/>
            <a:r>
              <a:rPr lang="en-US" dirty="0"/>
              <a:t>Multiple customized tracks</a:t>
            </a:r>
          </a:p>
          <a:p>
            <a:pPr lvl="1"/>
            <a:r>
              <a:rPr lang="en-US" dirty="0"/>
              <a:t>Web based</a:t>
            </a:r>
          </a:p>
          <a:p>
            <a:pPr lvl="1"/>
            <a:r>
              <a:rPr lang="en-US" dirty="0"/>
              <a:t>New in 2018</a:t>
            </a:r>
          </a:p>
        </p:txBody>
      </p:sp>
    </p:spTree>
    <p:extLst>
      <p:ext uri="{BB962C8B-B14F-4D97-AF65-F5344CB8AC3E}">
        <p14:creationId xmlns:p14="http://schemas.microsoft.com/office/powerpoint/2010/main" val="3376057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EF181-26A8-4ACE-92F1-29F428935B0D}"/>
              </a:ext>
            </a:extLst>
          </p:cNvPr>
          <p:cNvSpPr>
            <a:spLocks noGrp="1"/>
          </p:cNvSpPr>
          <p:nvPr>
            <p:ph type="title"/>
          </p:nvPr>
        </p:nvSpPr>
        <p:spPr/>
        <p:txBody>
          <a:bodyPr/>
          <a:lstStyle/>
          <a:p>
            <a:r>
              <a:rPr lang="en-US" dirty="0"/>
              <a:t>Competent Communicator</a:t>
            </a:r>
          </a:p>
        </p:txBody>
      </p:sp>
      <p:sp>
        <p:nvSpPr>
          <p:cNvPr id="3" name="Content Placeholder 2">
            <a:extLst>
              <a:ext uri="{FF2B5EF4-FFF2-40B4-BE49-F238E27FC236}">
                <a16:creationId xmlns:a16="http://schemas.microsoft.com/office/drawing/2014/main" id="{B629B804-6A71-4B32-9905-C7A154158000}"/>
              </a:ext>
            </a:extLst>
          </p:cNvPr>
          <p:cNvSpPr>
            <a:spLocks noGrp="1"/>
          </p:cNvSpPr>
          <p:nvPr>
            <p:ph idx="1"/>
          </p:nvPr>
        </p:nvSpPr>
        <p:spPr>
          <a:xfrm>
            <a:off x="557784" y="1280159"/>
            <a:ext cx="8101584" cy="4027132"/>
          </a:xfrm>
        </p:spPr>
        <p:txBody>
          <a:bodyPr/>
          <a:lstStyle/>
          <a:p>
            <a:pPr marL="457200" indent="-457200">
              <a:buFont typeface="+mj-lt"/>
              <a:buAutoNum type="arabicPeriod"/>
            </a:pPr>
            <a:r>
              <a:rPr lang="en-US" dirty="0"/>
              <a:t>The Ice Breaker</a:t>
            </a:r>
          </a:p>
          <a:p>
            <a:pPr marL="457200" indent="-457200">
              <a:buFont typeface="+mj-lt"/>
              <a:buAutoNum type="arabicPeriod"/>
            </a:pPr>
            <a:r>
              <a:rPr lang="en-US" dirty="0"/>
              <a:t>Organize Your Speech</a:t>
            </a:r>
          </a:p>
          <a:p>
            <a:pPr marL="457200" indent="-457200">
              <a:buFont typeface="+mj-lt"/>
              <a:buAutoNum type="arabicPeriod"/>
            </a:pPr>
            <a:r>
              <a:rPr lang="en-US" dirty="0"/>
              <a:t>Get to the Point</a:t>
            </a:r>
          </a:p>
          <a:p>
            <a:pPr marL="457200" indent="-457200">
              <a:buFont typeface="+mj-lt"/>
              <a:buAutoNum type="arabicPeriod"/>
            </a:pPr>
            <a:r>
              <a:rPr lang="en-US" dirty="0"/>
              <a:t>How To Say It</a:t>
            </a:r>
          </a:p>
          <a:p>
            <a:pPr marL="457200" indent="-457200">
              <a:buFont typeface="+mj-lt"/>
              <a:buAutoNum type="arabicPeriod"/>
            </a:pPr>
            <a:r>
              <a:rPr lang="en-US" dirty="0"/>
              <a:t>Your Body Speaks</a:t>
            </a:r>
          </a:p>
          <a:p>
            <a:pPr marL="457200" indent="-457200">
              <a:buFont typeface="+mj-lt"/>
              <a:buAutoNum type="arabicPeriod"/>
            </a:pPr>
            <a:r>
              <a:rPr lang="en-US" dirty="0"/>
              <a:t>Vocal Variety</a:t>
            </a:r>
          </a:p>
          <a:p>
            <a:pPr marL="457200" indent="-457200">
              <a:buFont typeface="+mj-lt"/>
              <a:buAutoNum type="arabicPeriod"/>
            </a:pPr>
            <a:r>
              <a:rPr lang="en-US" dirty="0"/>
              <a:t>Research Your Topic</a:t>
            </a:r>
          </a:p>
          <a:p>
            <a:pPr marL="457200" indent="-457200">
              <a:buFont typeface="+mj-lt"/>
              <a:buAutoNum type="arabicPeriod"/>
            </a:pPr>
            <a:r>
              <a:rPr lang="en-US" dirty="0"/>
              <a:t>Get Comfortable with Visual Aids</a:t>
            </a:r>
          </a:p>
          <a:p>
            <a:pPr marL="457200" indent="-457200">
              <a:buFont typeface="+mj-lt"/>
              <a:buAutoNum type="arabicPeriod"/>
            </a:pPr>
            <a:r>
              <a:rPr lang="en-US" dirty="0"/>
              <a:t>Persuade with Power</a:t>
            </a:r>
          </a:p>
          <a:p>
            <a:pPr marL="457200" indent="-457200">
              <a:buFont typeface="+mj-lt"/>
              <a:buAutoNum type="arabicPeriod"/>
            </a:pPr>
            <a:r>
              <a:rPr lang="en-US" dirty="0"/>
              <a:t>Inspire Your Audience</a:t>
            </a:r>
          </a:p>
        </p:txBody>
      </p:sp>
    </p:spTree>
    <p:extLst>
      <p:ext uri="{BB962C8B-B14F-4D97-AF65-F5344CB8AC3E}">
        <p14:creationId xmlns:p14="http://schemas.microsoft.com/office/powerpoint/2010/main" val="1701460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870231-B84B-4606-8413-F32BE4930DFD}"/>
              </a:ext>
            </a:extLst>
          </p:cNvPr>
          <p:cNvSpPr>
            <a:spLocks noGrp="1"/>
          </p:cNvSpPr>
          <p:nvPr>
            <p:ph type="title"/>
          </p:nvPr>
        </p:nvSpPr>
        <p:spPr/>
        <p:txBody>
          <a:bodyPr/>
          <a:lstStyle/>
          <a:p>
            <a:r>
              <a:rPr lang="en-US" dirty="0"/>
              <a:t>Competent Leader</a:t>
            </a:r>
          </a:p>
        </p:txBody>
      </p:sp>
      <p:sp>
        <p:nvSpPr>
          <p:cNvPr id="3" name="Content Placeholder 2">
            <a:extLst>
              <a:ext uri="{FF2B5EF4-FFF2-40B4-BE49-F238E27FC236}">
                <a16:creationId xmlns:a16="http://schemas.microsoft.com/office/drawing/2014/main" id="{87E9CC52-BE15-4E85-9905-A64607220515}"/>
              </a:ext>
            </a:extLst>
          </p:cNvPr>
          <p:cNvSpPr>
            <a:spLocks noGrp="1"/>
          </p:cNvSpPr>
          <p:nvPr>
            <p:ph idx="1"/>
          </p:nvPr>
        </p:nvSpPr>
        <p:spPr/>
        <p:txBody>
          <a:bodyPr/>
          <a:lstStyle/>
          <a:p>
            <a:pPr marL="457200" indent="-457200">
              <a:buFont typeface="+mj-lt"/>
              <a:buAutoNum type="arabicPeriod"/>
            </a:pPr>
            <a:r>
              <a:rPr lang="en-US" dirty="0"/>
              <a:t>Listening</a:t>
            </a:r>
          </a:p>
          <a:p>
            <a:pPr marL="457200" indent="-457200">
              <a:buFont typeface="+mj-lt"/>
              <a:buAutoNum type="arabicPeriod"/>
            </a:pPr>
            <a:r>
              <a:rPr lang="en-US" dirty="0"/>
              <a:t>Critical Thinking</a:t>
            </a:r>
          </a:p>
          <a:p>
            <a:pPr marL="457200" indent="-457200">
              <a:buFont typeface="+mj-lt"/>
              <a:buAutoNum type="arabicPeriod"/>
            </a:pPr>
            <a:r>
              <a:rPr lang="en-US" dirty="0"/>
              <a:t>Giving Feedback</a:t>
            </a:r>
          </a:p>
          <a:p>
            <a:pPr marL="457200" indent="-457200">
              <a:buFont typeface="+mj-lt"/>
              <a:buAutoNum type="arabicPeriod"/>
            </a:pPr>
            <a:r>
              <a:rPr lang="en-US" dirty="0"/>
              <a:t>Time Management</a:t>
            </a:r>
          </a:p>
          <a:p>
            <a:pPr marL="457200" indent="-457200">
              <a:buFont typeface="+mj-lt"/>
              <a:buAutoNum type="arabicPeriod"/>
            </a:pPr>
            <a:r>
              <a:rPr lang="en-US" dirty="0"/>
              <a:t>Planning and Implementation</a:t>
            </a:r>
          </a:p>
          <a:p>
            <a:pPr marL="457200" indent="-457200">
              <a:buFont typeface="+mj-lt"/>
              <a:buAutoNum type="arabicPeriod"/>
            </a:pPr>
            <a:r>
              <a:rPr lang="en-US" dirty="0"/>
              <a:t>Organizing and Delegating</a:t>
            </a:r>
          </a:p>
          <a:p>
            <a:pPr marL="457200" indent="-457200">
              <a:buFont typeface="+mj-lt"/>
              <a:buAutoNum type="arabicPeriod"/>
            </a:pPr>
            <a:r>
              <a:rPr lang="en-US" dirty="0"/>
              <a:t>Facilitation</a:t>
            </a:r>
          </a:p>
          <a:p>
            <a:pPr marL="457200" indent="-457200">
              <a:buFont typeface="+mj-lt"/>
              <a:buAutoNum type="arabicPeriod"/>
            </a:pPr>
            <a:r>
              <a:rPr lang="en-US" dirty="0"/>
              <a:t>Motivation</a:t>
            </a:r>
          </a:p>
          <a:p>
            <a:pPr marL="457200" indent="-457200">
              <a:buFont typeface="+mj-lt"/>
              <a:buAutoNum type="arabicPeriod"/>
            </a:pPr>
            <a:r>
              <a:rPr lang="en-US" dirty="0"/>
              <a:t>Mentoring</a:t>
            </a:r>
          </a:p>
          <a:p>
            <a:pPr marL="457200" indent="-457200">
              <a:buFont typeface="+mj-lt"/>
              <a:buAutoNum type="arabicPeriod"/>
            </a:pPr>
            <a:r>
              <a:rPr lang="en-US" dirty="0"/>
              <a:t>Team Building</a:t>
            </a:r>
          </a:p>
        </p:txBody>
      </p:sp>
    </p:spTree>
    <p:extLst>
      <p:ext uri="{BB962C8B-B14F-4D97-AF65-F5344CB8AC3E}">
        <p14:creationId xmlns:p14="http://schemas.microsoft.com/office/powerpoint/2010/main" val="2100050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A5019-8B06-4A2A-B7D7-06CAC6B9323B}"/>
              </a:ext>
            </a:extLst>
          </p:cNvPr>
          <p:cNvSpPr>
            <a:spLocks noGrp="1"/>
          </p:cNvSpPr>
          <p:nvPr>
            <p:ph type="title"/>
          </p:nvPr>
        </p:nvSpPr>
        <p:spPr/>
        <p:txBody>
          <a:bodyPr/>
          <a:lstStyle/>
          <a:p>
            <a:r>
              <a:rPr lang="en-US" dirty="0"/>
              <a:t>Easy – Low Cost</a:t>
            </a:r>
          </a:p>
        </p:txBody>
      </p:sp>
      <p:sp>
        <p:nvSpPr>
          <p:cNvPr id="3" name="Content Placeholder 2">
            <a:extLst>
              <a:ext uri="{FF2B5EF4-FFF2-40B4-BE49-F238E27FC236}">
                <a16:creationId xmlns:a16="http://schemas.microsoft.com/office/drawing/2014/main" id="{BE55F82A-2D9D-41F1-AE13-957C44B2A702}"/>
              </a:ext>
            </a:extLst>
          </p:cNvPr>
          <p:cNvSpPr>
            <a:spLocks noGrp="1"/>
          </p:cNvSpPr>
          <p:nvPr>
            <p:ph idx="1"/>
          </p:nvPr>
        </p:nvSpPr>
        <p:spPr/>
        <p:txBody>
          <a:bodyPr/>
          <a:lstStyle/>
          <a:p>
            <a:r>
              <a:rPr lang="en-US" dirty="0"/>
              <a:t>New member fee - $20</a:t>
            </a:r>
          </a:p>
          <a:p>
            <a:r>
              <a:rPr lang="en-US" dirty="0"/>
              <a:t>Dues for 6 months - $45</a:t>
            </a:r>
          </a:p>
          <a:p>
            <a:r>
              <a:rPr lang="en-US" dirty="0"/>
              <a:t>Club dues</a:t>
            </a:r>
          </a:p>
          <a:p>
            <a:endParaRPr lang="en-US" dirty="0"/>
          </a:p>
          <a:p>
            <a:r>
              <a:rPr lang="en-US" dirty="0"/>
              <a:t>Compare with $3000+ Oracle database training class</a:t>
            </a:r>
          </a:p>
        </p:txBody>
      </p:sp>
    </p:spTree>
    <p:extLst>
      <p:ext uri="{BB962C8B-B14F-4D97-AF65-F5344CB8AC3E}">
        <p14:creationId xmlns:p14="http://schemas.microsoft.com/office/powerpoint/2010/main" val="41229148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C737F-CC1F-4B31-AC0E-7E27AD48D5B7}"/>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2745CC78-6E97-402D-8ED5-2ACCD6FCCCAB}"/>
              </a:ext>
            </a:extLst>
          </p:cNvPr>
          <p:cNvSpPr>
            <a:spLocks noGrp="1"/>
          </p:cNvSpPr>
          <p:nvPr>
            <p:ph idx="1"/>
          </p:nvPr>
        </p:nvSpPr>
        <p:spPr/>
        <p:txBody>
          <a:bodyPr/>
          <a:lstStyle/>
          <a:p>
            <a:r>
              <a:rPr lang="en-US" dirty="0"/>
              <a:t>Great benefits for Oracle DBAs</a:t>
            </a:r>
          </a:p>
          <a:p>
            <a:r>
              <a:rPr lang="en-US" dirty="0"/>
              <a:t>You can do it</a:t>
            </a:r>
          </a:p>
        </p:txBody>
      </p:sp>
    </p:spTree>
    <p:extLst>
      <p:ext uri="{BB962C8B-B14F-4D97-AF65-F5344CB8AC3E}">
        <p14:creationId xmlns:p14="http://schemas.microsoft.com/office/powerpoint/2010/main" val="1557051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8F464-4276-45AE-ACB6-A306A74F1605}"/>
              </a:ext>
            </a:extLst>
          </p:cNvPr>
          <p:cNvSpPr>
            <a:spLocks noGrp="1"/>
          </p:cNvSpPr>
          <p:nvPr>
            <p:ph type="title"/>
          </p:nvPr>
        </p:nvSpPr>
        <p:spPr/>
        <p:txBody>
          <a:bodyPr/>
          <a:lstStyle/>
          <a:p>
            <a:r>
              <a:rPr lang="en-US" dirty="0"/>
              <a:t>Contact Information</a:t>
            </a:r>
          </a:p>
        </p:txBody>
      </p:sp>
      <p:sp>
        <p:nvSpPr>
          <p:cNvPr id="3" name="Content Placeholder 2">
            <a:extLst>
              <a:ext uri="{FF2B5EF4-FFF2-40B4-BE49-F238E27FC236}">
                <a16:creationId xmlns:a16="http://schemas.microsoft.com/office/drawing/2014/main" id="{BD1B56FD-906D-4DE1-9FE1-BC9FDC3CB513}"/>
              </a:ext>
            </a:extLst>
          </p:cNvPr>
          <p:cNvSpPr>
            <a:spLocks noGrp="1"/>
          </p:cNvSpPr>
          <p:nvPr>
            <p:ph idx="1"/>
          </p:nvPr>
        </p:nvSpPr>
        <p:spPr/>
        <p:txBody>
          <a:bodyPr/>
          <a:lstStyle/>
          <a:p>
            <a:r>
              <a:rPr lang="en-US" dirty="0"/>
              <a:t>Name: Bobby Durrett</a:t>
            </a:r>
          </a:p>
          <a:p>
            <a:r>
              <a:rPr lang="en-US" dirty="0"/>
              <a:t>Email: </a:t>
            </a:r>
            <a:r>
              <a:rPr lang="en-US" dirty="0">
                <a:hlinkClick r:id="rId3"/>
              </a:rPr>
              <a:t>bobby@bobbydurrettdba.com</a:t>
            </a:r>
            <a:endParaRPr lang="en-US" dirty="0"/>
          </a:p>
          <a:p>
            <a:r>
              <a:rPr lang="en-US" dirty="0"/>
              <a:t>Blog: </a:t>
            </a:r>
            <a:r>
              <a:rPr lang="en-US" dirty="0">
                <a:hlinkClick r:id="rId4"/>
              </a:rPr>
              <a:t>http://www.bobbydurrettdba.com/</a:t>
            </a:r>
            <a:endParaRPr lang="en-US" dirty="0"/>
          </a:p>
          <a:p>
            <a:pPr marL="0" indent="0">
              <a:buNone/>
            </a:pPr>
            <a:endParaRPr lang="en-US" dirty="0"/>
          </a:p>
        </p:txBody>
      </p:sp>
    </p:spTree>
    <p:extLst>
      <p:ext uri="{BB962C8B-B14F-4D97-AF65-F5344CB8AC3E}">
        <p14:creationId xmlns:p14="http://schemas.microsoft.com/office/powerpoint/2010/main" val="2318321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1CC25-CE67-41CB-B10D-E233999358E1}"/>
              </a:ext>
            </a:extLst>
          </p:cNvPr>
          <p:cNvSpPr>
            <a:spLocks noGrp="1"/>
          </p:cNvSpPr>
          <p:nvPr>
            <p:ph type="title"/>
          </p:nvPr>
        </p:nvSpPr>
        <p:spPr/>
        <p:txBody>
          <a:bodyPr/>
          <a:lstStyle/>
          <a:p>
            <a:r>
              <a:rPr lang="en-US" dirty="0"/>
              <a:t>Banner</a:t>
            </a:r>
          </a:p>
        </p:txBody>
      </p:sp>
      <p:pic>
        <p:nvPicPr>
          <p:cNvPr id="5" name="Content Placeholder 4">
            <a:extLst>
              <a:ext uri="{FF2B5EF4-FFF2-40B4-BE49-F238E27FC236}">
                <a16:creationId xmlns:a16="http://schemas.microsoft.com/office/drawing/2014/main" id="{459297BC-A7E0-4C3D-B7D9-315950EF75A8}"/>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066654" y="1279525"/>
            <a:ext cx="3083718" cy="4111625"/>
          </a:xfrm>
        </p:spPr>
      </p:pic>
    </p:spTree>
    <p:extLst>
      <p:ext uri="{BB962C8B-B14F-4D97-AF65-F5344CB8AC3E}">
        <p14:creationId xmlns:p14="http://schemas.microsoft.com/office/powerpoint/2010/main" val="3072453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EB623-3AF4-4854-BE6A-AB137B5C9261}"/>
              </a:ext>
            </a:extLst>
          </p:cNvPr>
          <p:cNvSpPr>
            <a:spLocks noGrp="1"/>
          </p:cNvSpPr>
          <p:nvPr>
            <p:ph type="title"/>
          </p:nvPr>
        </p:nvSpPr>
        <p:spPr/>
        <p:txBody>
          <a:bodyPr/>
          <a:lstStyle/>
          <a:p>
            <a:r>
              <a:rPr lang="en-US" dirty="0"/>
              <a:t>Why Toastmasters?</a:t>
            </a:r>
          </a:p>
        </p:txBody>
      </p:sp>
      <p:sp>
        <p:nvSpPr>
          <p:cNvPr id="3" name="Content Placeholder 2">
            <a:extLst>
              <a:ext uri="{FF2B5EF4-FFF2-40B4-BE49-F238E27FC236}">
                <a16:creationId xmlns:a16="http://schemas.microsoft.com/office/drawing/2014/main" id="{FEB621FE-77C1-4BAC-8C10-728496AFA9A6}"/>
              </a:ext>
            </a:extLst>
          </p:cNvPr>
          <p:cNvSpPr>
            <a:spLocks noGrp="1"/>
          </p:cNvSpPr>
          <p:nvPr>
            <p:ph idx="1"/>
          </p:nvPr>
        </p:nvSpPr>
        <p:spPr/>
        <p:txBody>
          <a:bodyPr/>
          <a:lstStyle/>
          <a:p>
            <a:r>
              <a:rPr lang="en-US" dirty="0"/>
              <a:t>Benefits</a:t>
            </a:r>
          </a:p>
          <a:p>
            <a:r>
              <a:rPr lang="en-US" dirty="0"/>
              <a:t>Easy</a:t>
            </a:r>
          </a:p>
        </p:txBody>
      </p:sp>
    </p:spTree>
    <p:extLst>
      <p:ext uri="{BB962C8B-B14F-4D97-AF65-F5344CB8AC3E}">
        <p14:creationId xmlns:p14="http://schemas.microsoft.com/office/powerpoint/2010/main" val="382016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57CC3-85EE-48FE-9D1F-7FD2B004A70A}"/>
              </a:ext>
            </a:extLst>
          </p:cNvPr>
          <p:cNvSpPr>
            <a:spLocks noGrp="1"/>
          </p:cNvSpPr>
          <p:nvPr>
            <p:ph type="title"/>
          </p:nvPr>
        </p:nvSpPr>
        <p:spPr/>
        <p:txBody>
          <a:bodyPr/>
          <a:lstStyle/>
          <a:p>
            <a:r>
              <a:rPr lang="en-US" dirty="0"/>
              <a:t>Benefits</a:t>
            </a:r>
          </a:p>
        </p:txBody>
      </p:sp>
      <p:sp>
        <p:nvSpPr>
          <p:cNvPr id="3" name="Content Placeholder 2">
            <a:extLst>
              <a:ext uri="{FF2B5EF4-FFF2-40B4-BE49-F238E27FC236}">
                <a16:creationId xmlns:a16="http://schemas.microsoft.com/office/drawing/2014/main" id="{397E8B62-CCA4-4196-B19B-786926AB252A}"/>
              </a:ext>
            </a:extLst>
          </p:cNvPr>
          <p:cNvSpPr>
            <a:spLocks noGrp="1"/>
          </p:cNvSpPr>
          <p:nvPr>
            <p:ph idx="1"/>
          </p:nvPr>
        </p:nvSpPr>
        <p:spPr/>
        <p:txBody>
          <a:bodyPr/>
          <a:lstStyle/>
          <a:p>
            <a:r>
              <a:rPr lang="en-US" dirty="0"/>
              <a:t>Credibility</a:t>
            </a:r>
          </a:p>
          <a:p>
            <a:pPr lvl="1"/>
            <a:r>
              <a:rPr lang="en-US" dirty="0"/>
              <a:t>Speaking</a:t>
            </a:r>
          </a:p>
          <a:p>
            <a:pPr lvl="1"/>
            <a:r>
              <a:rPr lang="en-US" dirty="0"/>
              <a:t>Influence</a:t>
            </a:r>
          </a:p>
        </p:txBody>
      </p:sp>
    </p:spTree>
    <p:extLst>
      <p:ext uri="{BB962C8B-B14F-4D97-AF65-F5344CB8AC3E}">
        <p14:creationId xmlns:p14="http://schemas.microsoft.com/office/powerpoint/2010/main" val="1767212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7E8E4-CDA3-4DBA-9C21-6AE2C9C97743}"/>
              </a:ext>
            </a:extLst>
          </p:cNvPr>
          <p:cNvSpPr>
            <a:spLocks noGrp="1"/>
          </p:cNvSpPr>
          <p:nvPr>
            <p:ph type="title"/>
          </p:nvPr>
        </p:nvSpPr>
        <p:spPr/>
        <p:txBody>
          <a:bodyPr/>
          <a:lstStyle/>
          <a:p>
            <a:r>
              <a:rPr lang="en-US" dirty="0"/>
              <a:t>Benefits - Credibility</a:t>
            </a:r>
          </a:p>
        </p:txBody>
      </p:sp>
      <p:sp>
        <p:nvSpPr>
          <p:cNvPr id="3" name="Content Placeholder 2">
            <a:extLst>
              <a:ext uri="{FF2B5EF4-FFF2-40B4-BE49-F238E27FC236}">
                <a16:creationId xmlns:a16="http://schemas.microsoft.com/office/drawing/2014/main" id="{505C164B-74EB-48A5-BF24-8A2525BC232D}"/>
              </a:ext>
            </a:extLst>
          </p:cNvPr>
          <p:cNvSpPr>
            <a:spLocks noGrp="1"/>
          </p:cNvSpPr>
          <p:nvPr>
            <p:ph idx="1"/>
          </p:nvPr>
        </p:nvSpPr>
        <p:spPr/>
        <p:txBody>
          <a:bodyPr/>
          <a:lstStyle/>
          <a:p>
            <a:pPr marL="0" indent="0">
              <a:buNone/>
            </a:pPr>
            <a:r>
              <a:rPr lang="en-US" dirty="0"/>
              <a:t>“Well-organized speeches…are…more credible” CC p.11</a:t>
            </a:r>
          </a:p>
          <a:p>
            <a:pPr marL="0" indent="0">
              <a:buNone/>
            </a:pPr>
            <a:endParaRPr lang="en-US" dirty="0"/>
          </a:p>
          <a:p>
            <a:pPr marL="0" indent="0">
              <a:buNone/>
            </a:pPr>
            <a:r>
              <a:rPr lang="en-US" dirty="0"/>
              <a:t>“When you are confident, enthusiastic, sincere, and convincing you have more credibility” CC p. 19</a:t>
            </a:r>
          </a:p>
          <a:p>
            <a:pPr marL="0" indent="0">
              <a:buNone/>
            </a:pPr>
            <a:endParaRPr lang="en-US" dirty="0"/>
          </a:p>
        </p:txBody>
      </p:sp>
    </p:spTree>
    <p:extLst>
      <p:ext uri="{BB962C8B-B14F-4D97-AF65-F5344CB8AC3E}">
        <p14:creationId xmlns:p14="http://schemas.microsoft.com/office/powerpoint/2010/main" val="1431726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7340A-D3EE-498E-841A-06B8F03F0581}"/>
              </a:ext>
            </a:extLst>
          </p:cNvPr>
          <p:cNvSpPr>
            <a:spLocks noGrp="1"/>
          </p:cNvSpPr>
          <p:nvPr>
            <p:ph type="title"/>
          </p:nvPr>
        </p:nvSpPr>
        <p:spPr/>
        <p:txBody>
          <a:bodyPr/>
          <a:lstStyle/>
          <a:p>
            <a:r>
              <a:rPr lang="en-US" dirty="0"/>
              <a:t>Benefits - Speaking</a:t>
            </a:r>
          </a:p>
        </p:txBody>
      </p:sp>
      <p:sp>
        <p:nvSpPr>
          <p:cNvPr id="3" name="Content Placeholder 2">
            <a:extLst>
              <a:ext uri="{FF2B5EF4-FFF2-40B4-BE49-F238E27FC236}">
                <a16:creationId xmlns:a16="http://schemas.microsoft.com/office/drawing/2014/main" id="{B10FF391-FB72-4FFE-AD99-DDDE29CEDD98}"/>
              </a:ext>
            </a:extLst>
          </p:cNvPr>
          <p:cNvSpPr>
            <a:spLocks noGrp="1"/>
          </p:cNvSpPr>
          <p:nvPr>
            <p:ph idx="1"/>
          </p:nvPr>
        </p:nvSpPr>
        <p:spPr/>
        <p:txBody>
          <a:bodyPr/>
          <a:lstStyle/>
          <a:p>
            <a:r>
              <a:rPr lang="en-US" dirty="0"/>
              <a:t>Lots of chances to speak at a TM meeting</a:t>
            </a:r>
          </a:p>
          <a:p>
            <a:pPr marL="0" indent="0">
              <a:buNone/>
            </a:pPr>
            <a:endParaRPr lang="en-US" dirty="0"/>
          </a:p>
          <a:p>
            <a:r>
              <a:rPr lang="en-US" dirty="0"/>
              <a:t>Prepared speech – 5-7 minutes</a:t>
            </a:r>
          </a:p>
          <a:p>
            <a:r>
              <a:rPr lang="en-US" dirty="0"/>
              <a:t>Table topic 1-2 minutes</a:t>
            </a:r>
          </a:p>
          <a:p>
            <a:r>
              <a:rPr lang="en-US" dirty="0"/>
              <a:t>Evaluators – 2-3 minutes</a:t>
            </a:r>
          </a:p>
          <a:p>
            <a:r>
              <a:rPr lang="en-US" dirty="0"/>
              <a:t>Meeting roles – introductions, reports</a:t>
            </a:r>
          </a:p>
          <a:p>
            <a:endParaRPr lang="en-US" dirty="0"/>
          </a:p>
          <a:p>
            <a:r>
              <a:rPr lang="en-US" dirty="0"/>
              <a:t>Speech contests, speech-a-thons - special meetings</a:t>
            </a:r>
          </a:p>
          <a:p>
            <a:pPr marL="0" indent="0">
              <a:buNone/>
            </a:pPr>
            <a:endParaRPr lang="en-US" dirty="0"/>
          </a:p>
        </p:txBody>
      </p:sp>
    </p:spTree>
    <p:extLst>
      <p:ext uri="{BB962C8B-B14F-4D97-AF65-F5344CB8AC3E}">
        <p14:creationId xmlns:p14="http://schemas.microsoft.com/office/powerpoint/2010/main" val="769519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7EC18-E83B-4FD6-A5C4-6DF389BC2CFE}"/>
              </a:ext>
            </a:extLst>
          </p:cNvPr>
          <p:cNvSpPr>
            <a:spLocks noGrp="1"/>
          </p:cNvSpPr>
          <p:nvPr>
            <p:ph type="title"/>
          </p:nvPr>
        </p:nvSpPr>
        <p:spPr/>
        <p:txBody>
          <a:bodyPr/>
          <a:lstStyle/>
          <a:p>
            <a:r>
              <a:rPr lang="en-US" dirty="0"/>
              <a:t>Partial agenda – speaking roles</a:t>
            </a:r>
          </a:p>
        </p:txBody>
      </p:sp>
      <p:pic>
        <p:nvPicPr>
          <p:cNvPr id="4" name="Content Placeholder 3">
            <a:extLst>
              <a:ext uri="{FF2B5EF4-FFF2-40B4-BE49-F238E27FC236}">
                <a16:creationId xmlns:a16="http://schemas.microsoft.com/office/drawing/2014/main" id="{00D8AC11-41B6-4DE3-9AE5-75DB3D5FEA89}"/>
              </a:ext>
            </a:extLst>
          </p:cNvPr>
          <p:cNvPicPr>
            <a:picLocks noGrp="1" noChangeAspect="1"/>
          </p:cNvPicPr>
          <p:nvPr>
            <p:ph idx="1"/>
          </p:nvPr>
        </p:nvPicPr>
        <p:blipFill>
          <a:blip r:embed="rId3"/>
          <a:stretch>
            <a:fillRect/>
          </a:stretch>
        </p:blipFill>
        <p:spPr>
          <a:xfrm>
            <a:off x="1811047" y="1279525"/>
            <a:ext cx="5594932" cy="4111625"/>
          </a:xfrm>
          <a:prstGeom prst="rect">
            <a:avLst/>
          </a:prstGeom>
        </p:spPr>
      </p:pic>
    </p:spTree>
    <p:extLst>
      <p:ext uri="{BB962C8B-B14F-4D97-AF65-F5344CB8AC3E}">
        <p14:creationId xmlns:p14="http://schemas.microsoft.com/office/powerpoint/2010/main" val="14288693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F2EC9-081E-45AC-A175-AD49D63A04DE}"/>
              </a:ext>
            </a:extLst>
          </p:cNvPr>
          <p:cNvSpPr>
            <a:spLocks noGrp="1"/>
          </p:cNvSpPr>
          <p:nvPr>
            <p:ph type="title"/>
          </p:nvPr>
        </p:nvSpPr>
        <p:spPr/>
        <p:txBody>
          <a:bodyPr/>
          <a:lstStyle/>
          <a:p>
            <a:r>
              <a:rPr lang="en-US" dirty="0"/>
              <a:t>Partial agenda 2 – speaking roles</a:t>
            </a:r>
          </a:p>
        </p:txBody>
      </p:sp>
      <p:pic>
        <p:nvPicPr>
          <p:cNvPr id="4" name="Content Placeholder 3">
            <a:extLst>
              <a:ext uri="{FF2B5EF4-FFF2-40B4-BE49-F238E27FC236}">
                <a16:creationId xmlns:a16="http://schemas.microsoft.com/office/drawing/2014/main" id="{5C1840F3-7FAD-45AB-93C7-000634E1E5FC}"/>
              </a:ext>
            </a:extLst>
          </p:cNvPr>
          <p:cNvPicPr>
            <a:picLocks noGrp="1" noChangeAspect="1"/>
          </p:cNvPicPr>
          <p:nvPr>
            <p:ph idx="1"/>
          </p:nvPr>
        </p:nvPicPr>
        <p:blipFill>
          <a:blip r:embed="rId3"/>
          <a:stretch>
            <a:fillRect/>
          </a:stretch>
        </p:blipFill>
        <p:spPr>
          <a:xfrm>
            <a:off x="1640264" y="1279525"/>
            <a:ext cx="5166872" cy="4831260"/>
          </a:xfrm>
          <a:prstGeom prst="rect">
            <a:avLst/>
          </a:prstGeom>
        </p:spPr>
      </p:pic>
    </p:spTree>
    <p:extLst>
      <p:ext uri="{BB962C8B-B14F-4D97-AF65-F5344CB8AC3E}">
        <p14:creationId xmlns:p14="http://schemas.microsoft.com/office/powerpoint/2010/main" val="718314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7340A-D3EE-498E-841A-06B8F03F0581}"/>
              </a:ext>
            </a:extLst>
          </p:cNvPr>
          <p:cNvSpPr>
            <a:spLocks noGrp="1"/>
          </p:cNvSpPr>
          <p:nvPr>
            <p:ph type="title"/>
          </p:nvPr>
        </p:nvSpPr>
        <p:spPr/>
        <p:txBody>
          <a:bodyPr/>
          <a:lstStyle/>
          <a:p>
            <a:r>
              <a:rPr lang="en-US" dirty="0"/>
              <a:t>Benefits - Influence</a:t>
            </a:r>
          </a:p>
        </p:txBody>
      </p:sp>
      <p:sp>
        <p:nvSpPr>
          <p:cNvPr id="3" name="Content Placeholder 2">
            <a:extLst>
              <a:ext uri="{FF2B5EF4-FFF2-40B4-BE49-F238E27FC236}">
                <a16:creationId xmlns:a16="http://schemas.microsoft.com/office/drawing/2014/main" id="{B10FF391-FB72-4FFE-AD99-DDDE29CEDD98}"/>
              </a:ext>
            </a:extLst>
          </p:cNvPr>
          <p:cNvSpPr>
            <a:spLocks noGrp="1"/>
          </p:cNvSpPr>
          <p:nvPr>
            <p:ph idx="1"/>
          </p:nvPr>
        </p:nvSpPr>
        <p:spPr/>
        <p:txBody>
          <a:bodyPr/>
          <a:lstStyle/>
          <a:p>
            <a:r>
              <a:rPr lang="en-US" dirty="0"/>
              <a:t>Lots of leadership opportunities in Toastmasters</a:t>
            </a:r>
          </a:p>
          <a:p>
            <a:pPr marL="0" indent="0">
              <a:buNone/>
            </a:pPr>
            <a:endParaRPr lang="en-US" dirty="0"/>
          </a:p>
          <a:p>
            <a:r>
              <a:rPr lang="en-US" dirty="0"/>
              <a:t>Leadership roles in meetings – Toastmaster, General Evaluator</a:t>
            </a:r>
          </a:p>
          <a:p>
            <a:r>
              <a:rPr lang="en-US" dirty="0"/>
              <a:t>Club leadership – officer, event organizer, mentor new member</a:t>
            </a:r>
          </a:p>
          <a:p>
            <a:r>
              <a:rPr lang="en-US" dirty="0"/>
              <a:t>Regional leadership – officer, event organizer, club mentor</a:t>
            </a:r>
          </a:p>
          <a:p>
            <a:r>
              <a:rPr lang="en-US" dirty="0"/>
              <a:t>National and International leadership – global organization</a:t>
            </a:r>
          </a:p>
          <a:p>
            <a:pPr marL="0" indent="0">
              <a:buNone/>
            </a:pPr>
            <a:endParaRPr lang="en-US" dirty="0"/>
          </a:p>
        </p:txBody>
      </p:sp>
    </p:spTree>
    <p:extLst>
      <p:ext uri="{BB962C8B-B14F-4D97-AF65-F5344CB8AC3E}">
        <p14:creationId xmlns:p14="http://schemas.microsoft.com/office/powerpoint/2010/main" val="27129899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US Foods">
  <a:themeElements>
    <a:clrScheme name="USF">
      <a:dk1>
        <a:srgbClr val="000000"/>
      </a:dk1>
      <a:lt1>
        <a:sysClr val="window" lastClr="FFFFFF"/>
      </a:lt1>
      <a:dk2>
        <a:srgbClr val="5C872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Arial"/>
        <a:ea typeface=""/>
        <a:cs typeface="Arial"/>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S Foods" id="{6EE33D1D-293E-40EF-B654-5DD8F9ABF97C}" vid="{CB500FED-A919-4E7B-94B0-4108FC4307D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4298</TotalTime>
  <Words>3381</Words>
  <Application>Microsoft Office PowerPoint</Application>
  <PresentationFormat>On-screen Show (4:3)</PresentationFormat>
  <Paragraphs>163</Paragraphs>
  <Slides>18</Slides>
  <Notes>18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2" baseType="lpstr">
      <vt:lpstr>Arial</vt:lpstr>
      <vt:lpstr>Calibri</vt:lpstr>
      <vt:lpstr>1_US Foods</vt:lpstr>
      <vt:lpstr>think-cell Slide</vt:lpstr>
      <vt:lpstr>Toastmasters for the Oracle DBA </vt:lpstr>
      <vt:lpstr>Banner</vt:lpstr>
      <vt:lpstr>Why Toastmasters?</vt:lpstr>
      <vt:lpstr>Benefits</vt:lpstr>
      <vt:lpstr>Benefits - Credibility</vt:lpstr>
      <vt:lpstr>Benefits - Speaking</vt:lpstr>
      <vt:lpstr>Partial agenda – speaking roles</vt:lpstr>
      <vt:lpstr>Partial agenda 2 – speaking roles</vt:lpstr>
      <vt:lpstr>Benefits - Influence</vt:lpstr>
      <vt:lpstr>Easy</vt:lpstr>
      <vt:lpstr>Easy – Many Clubs</vt:lpstr>
      <vt:lpstr>Easy – Positive and Supportive</vt:lpstr>
      <vt:lpstr>Easy – Proven training</vt:lpstr>
      <vt:lpstr>Competent Communicator</vt:lpstr>
      <vt:lpstr>Competent Leader</vt:lpstr>
      <vt:lpstr>Easy – Low Cost</vt:lpstr>
      <vt:lpstr>Conclusion</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DevOps</dc:title>
  <dc:creator>Howard, Gail</dc:creator>
  <cp:lastModifiedBy>Durrett, Bobby</cp:lastModifiedBy>
  <cp:revision>196</cp:revision>
  <dcterms:modified xsi:type="dcterms:W3CDTF">2018-02-02T17:34:37Z</dcterms:modified>
</cp:coreProperties>
</file>