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2" r:id="rId1"/>
  </p:sldMasterIdLst>
  <p:notesMasterIdLst>
    <p:notesMasterId r:id="rId22"/>
  </p:notesMasterIdLst>
  <p:handoutMasterIdLst>
    <p:handoutMasterId r:id="rId23"/>
  </p:handoutMasterIdLst>
  <p:sldIdLst>
    <p:sldId id="256" r:id="rId2"/>
    <p:sldId id="257" r:id="rId3"/>
    <p:sldId id="259" r:id="rId4"/>
    <p:sldId id="261" r:id="rId5"/>
    <p:sldId id="262" r:id="rId6"/>
    <p:sldId id="264" r:id="rId7"/>
    <p:sldId id="281" r:id="rId8"/>
    <p:sldId id="266" r:id="rId9"/>
    <p:sldId id="271" r:id="rId10"/>
    <p:sldId id="272" r:id="rId11"/>
    <p:sldId id="267" r:id="rId12"/>
    <p:sldId id="268" r:id="rId13"/>
    <p:sldId id="269" r:id="rId14"/>
    <p:sldId id="273" r:id="rId15"/>
    <p:sldId id="270" r:id="rId16"/>
    <p:sldId id="274" r:id="rId17"/>
    <p:sldId id="275" r:id="rId18"/>
    <p:sldId id="280" r:id="rId19"/>
    <p:sldId id="279" r:id="rId20"/>
    <p:sldId id="278" r:id="rId21"/>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86D1F"/>
    <a:srgbClr val="E89696"/>
    <a:srgbClr val="969696"/>
    <a:srgbClr val="5C8727"/>
    <a:srgbClr val="E69107"/>
    <a:srgbClr val="FFFF99"/>
    <a:srgbClr val="5F5F5F"/>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7955309-DC8F-44AA-A512-9D09ADE48E6E}">
  <a:tblStyle styleId="{77955309-DC8F-44AA-A512-9D09ADE48E6E}" styleName="US Foods table">
    <a:wholeTbl>
      <a:tcTxStyle>
        <a:fontRef idx="minor"/>
        <a:srgbClr val="717073"/>
      </a:tcTxStyle>
      <a:tcStyle>
        <a:tcBdr>
          <a:left>
            <a:lnRef idx="0">
              <a:scrgbClr r="0" g="0" b="0"/>
            </a:lnRef>
          </a:left>
          <a:right>
            <a:lnRef idx="0">
              <a:scrgbClr r="0" g="0" b="0"/>
            </a:lnRef>
          </a:right>
          <a:top>
            <a:lnRef idx="3">
              <a:srgbClr val="717073"/>
            </a:lnRef>
          </a:top>
          <a:bottom>
            <a:lnRef idx="3">
              <a:srgbClr val="CF4520"/>
            </a:lnRef>
          </a:bottom>
          <a:insideH>
            <a:ln>
              <a:noFill/>
            </a:ln>
          </a:insideH>
          <a:insideV>
            <a:ln>
              <a:noFill/>
            </a:ln>
          </a:insideV>
        </a:tcBdr>
        <a:fill>
          <a:noFill/>
        </a:fill>
      </a:tcStyle>
    </a:wholeTbl>
    <a:firstRow>
      <a:tcTxStyle b="on">
        <a:fontRef idx="minor"/>
        <a:srgbClr val="CF4520"/>
      </a:tcTxStyle>
      <a:tcStyle>
        <a:tcBdr>
          <a:bottom>
            <a:lnRef idx="2">
              <a:srgbClr val="717073"/>
            </a:lnRef>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5" autoAdjust="0"/>
    <p:restoredTop sz="61826" autoAdjust="0"/>
  </p:normalViewPr>
  <p:slideViewPr>
    <p:cSldViewPr snapToGrid="0" snapToObjects="1">
      <p:cViewPr>
        <p:scale>
          <a:sx n="100" d="100"/>
          <a:sy n="100" d="100"/>
        </p:scale>
        <p:origin x="-1066" y="1378"/>
      </p:cViewPr>
      <p:guideLst>
        <p:guide orient="horz" pos="4213"/>
        <p:guide orient="horz" pos="3389"/>
        <p:guide orient="horz" pos="2118"/>
        <p:guide orient="horz" pos="4017"/>
        <p:guide pos="4584"/>
        <p:guide pos="32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914" y="-82"/>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298" tIns="46649" rIns="93298" bIns="4664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3298" tIns="46649" rIns="93298" bIns="46649" rtlCol="0"/>
          <a:lstStyle>
            <a:lvl1pPr algn="r" fontAlgn="auto">
              <a:spcBef>
                <a:spcPts val="0"/>
              </a:spcBef>
              <a:spcAft>
                <a:spcPts val="0"/>
              </a:spcAft>
              <a:defRPr sz="1200">
                <a:latin typeface="+mn-lt"/>
              </a:defRPr>
            </a:lvl1pPr>
          </a:lstStyle>
          <a:p>
            <a:pPr>
              <a:defRPr/>
            </a:pPr>
            <a:fld id="{C2C8B9EA-D90C-48FF-AE40-07B6959258A6}" type="datetimeFigureOut">
              <a:rPr lang="en-US"/>
              <a:pPr>
                <a:defRPr/>
              </a:pPr>
              <a:t>3/11/2015</a:t>
            </a:fld>
            <a:endParaRPr lang="en-US" dirty="0"/>
          </a:p>
        </p:txBody>
      </p:sp>
      <p:sp>
        <p:nvSpPr>
          <p:cNvPr id="4" name="Footer Placeholder 3"/>
          <p:cNvSpPr>
            <a:spLocks noGrp="1"/>
          </p:cNvSpPr>
          <p:nvPr>
            <p:ph type="ftr" sz="quarter" idx="2"/>
          </p:nvPr>
        </p:nvSpPr>
        <p:spPr>
          <a:xfrm>
            <a:off x="0" y="8840788"/>
            <a:ext cx="3043238" cy="466725"/>
          </a:xfrm>
          <a:prstGeom prst="rect">
            <a:avLst/>
          </a:prstGeom>
        </p:spPr>
        <p:txBody>
          <a:bodyPr vert="horz" lIns="93298" tIns="46649" rIns="93298" bIns="4664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275" y="8840788"/>
            <a:ext cx="3043238" cy="466725"/>
          </a:xfrm>
          <a:prstGeom prst="rect">
            <a:avLst/>
          </a:prstGeom>
        </p:spPr>
        <p:txBody>
          <a:bodyPr vert="horz" lIns="93298" tIns="46649" rIns="93298" bIns="46649" rtlCol="0" anchor="b"/>
          <a:lstStyle>
            <a:lvl1pPr algn="r" fontAlgn="auto">
              <a:spcBef>
                <a:spcPts val="0"/>
              </a:spcBef>
              <a:spcAft>
                <a:spcPts val="0"/>
              </a:spcAft>
              <a:defRPr sz="1200">
                <a:latin typeface="+mn-lt"/>
              </a:defRPr>
            </a:lvl1pPr>
          </a:lstStyle>
          <a:p>
            <a:pPr>
              <a:defRPr/>
            </a:pPr>
            <a:fld id="{38742D15-1185-47F9-B520-DA231DB6620E}" type="slidenum">
              <a:rPr lang="en-US"/>
              <a:pPr>
                <a:defRPr/>
              </a:pPr>
              <a:t>‹#›</a:t>
            </a:fld>
            <a:endParaRPr lang="en-US" dirty="0"/>
          </a:p>
        </p:txBody>
      </p:sp>
    </p:spTree>
    <p:extLst>
      <p:ext uri="{BB962C8B-B14F-4D97-AF65-F5344CB8AC3E}">
        <p14:creationId xmlns:p14="http://schemas.microsoft.com/office/powerpoint/2010/main" xmlns="" val="2082345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298" tIns="46649" rIns="93298" bIns="4664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3298" tIns="46649" rIns="93298" bIns="46649" rtlCol="0"/>
          <a:lstStyle>
            <a:lvl1pPr algn="r" fontAlgn="auto">
              <a:spcBef>
                <a:spcPts val="0"/>
              </a:spcBef>
              <a:spcAft>
                <a:spcPts val="0"/>
              </a:spcAft>
              <a:defRPr sz="1200">
                <a:latin typeface="+mn-lt"/>
              </a:defRPr>
            </a:lvl1pPr>
          </a:lstStyle>
          <a:p>
            <a:pPr>
              <a:defRPr/>
            </a:pPr>
            <a:fld id="{8EB6FD69-7307-4F59-9EA6-3319B3871100}" type="datetimeFigureOut">
              <a:rPr lang="en-US"/>
              <a:pPr>
                <a:defRPr/>
              </a:pPr>
              <a:t>3/11/2015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8" tIns="46649" rIns="93298" bIns="46649" rtlCol="0" anchor="ctr"/>
          <a:lstStyle/>
          <a:p>
            <a:pPr lvl="0"/>
            <a:endParaRPr lang="en-US" noProof="0" dirty="0"/>
          </a:p>
        </p:txBody>
      </p:sp>
      <p:sp>
        <p:nvSpPr>
          <p:cNvPr id="5" name="Notes Placeholder 4"/>
          <p:cNvSpPr>
            <a:spLocks noGrp="1"/>
          </p:cNvSpPr>
          <p:nvPr>
            <p:ph type="body" sz="quarter" idx="3"/>
          </p:nvPr>
        </p:nvSpPr>
        <p:spPr>
          <a:xfrm>
            <a:off x="703263" y="4421188"/>
            <a:ext cx="5616575" cy="4189412"/>
          </a:xfrm>
          <a:prstGeom prst="rect">
            <a:avLst/>
          </a:prstGeom>
        </p:spPr>
        <p:txBody>
          <a:bodyPr vert="horz" lIns="93298" tIns="46649" rIns="93298" bIns="46649"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840788"/>
            <a:ext cx="3043238" cy="466725"/>
          </a:xfrm>
          <a:prstGeom prst="rect">
            <a:avLst/>
          </a:prstGeom>
        </p:spPr>
        <p:txBody>
          <a:bodyPr vert="horz" lIns="93298" tIns="46649" rIns="93298" bIns="4664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275" y="8840788"/>
            <a:ext cx="3043238" cy="466725"/>
          </a:xfrm>
          <a:prstGeom prst="rect">
            <a:avLst/>
          </a:prstGeom>
        </p:spPr>
        <p:txBody>
          <a:bodyPr vert="horz" lIns="93298" tIns="46649" rIns="93298" bIns="46649" rtlCol="0" anchor="b"/>
          <a:lstStyle>
            <a:lvl1pPr algn="r" fontAlgn="auto">
              <a:spcBef>
                <a:spcPts val="0"/>
              </a:spcBef>
              <a:spcAft>
                <a:spcPts val="0"/>
              </a:spcAft>
              <a:defRPr sz="1200">
                <a:latin typeface="+mn-lt"/>
              </a:defRPr>
            </a:lvl1pPr>
          </a:lstStyle>
          <a:p>
            <a:pPr>
              <a:defRPr/>
            </a:pPr>
            <a:fld id="{A0A15F73-F2E6-4349-B5BE-30800431914E}" type="slidenum">
              <a:rPr lang="en-US"/>
              <a:pPr>
                <a:defRPr/>
              </a:pPr>
              <a:t>‹#›</a:t>
            </a:fld>
            <a:endParaRPr lang="en-US" dirty="0"/>
          </a:p>
        </p:txBody>
      </p:sp>
    </p:spTree>
    <p:extLst>
      <p:ext uri="{BB962C8B-B14F-4D97-AF65-F5344CB8AC3E}">
        <p14:creationId xmlns:p14="http://schemas.microsoft.com/office/powerpoint/2010/main" xmlns="" val="18017233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spcBef>
                <a:spcPts val="0"/>
              </a:spcBef>
              <a:buNone/>
            </a:pPr>
            <a:r>
              <a:rPr lang="en-US" sz="1200" dirty="0" smtClean="0"/>
              <a:t>In</a:t>
            </a:r>
            <a:r>
              <a:rPr lang="en-US" sz="1200" baseline="0" dirty="0" smtClean="0"/>
              <a:t> another benefit, we found a better way to use </a:t>
            </a:r>
            <a:r>
              <a:rPr lang="en-US" sz="1200" baseline="0" dirty="0" err="1" smtClean="0"/>
              <a:t>D</a:t>
            </a:r>
            <a:r>
              <a:rPr lang="en-US" sz="1200" dirty="0" err="1" smtClean="0"/>
              <a:t>elphix’s</a:t>
            </a:r>
            <a:r>
              <a:rPr lang="en-US" sz="1200" dirty="0" smtClean="0"/>
              <a:t> virtual databases than we had originally planned.  Originally we planned to create five new databases and use them the same way we use our existing physical databases.  But, once we got into the project we came up with some new ways to use Delphix to help our development team.</a:t>
            </a:r>
          </a:p>
          <a:p>
            <a:pPr rtl="0">
              <a:spcBef>
                <a:spcPts val="0"/>
              </a:spcBef>
              <a:buNone/>
            </a:pPr>
            <a:endParaRPr lang="en-US" sz="1200" dirty="0" smtClean="0"/>
          </a:p>
          <a:p>
            <a:pPr rtl="0">
              <a:spcBef>
                <a:spcPts val="0"/>
              </a:spcBef>
              <a:buNone/>
            </a:pPr>
            <a:r>
              <a:rPr lang="en-US" sz="1200" dirty="0" smtClean="0"/>
              <a:t>The first thing we did was pick a point in time to snapshot the production database.  We gave that snapshot a 365 day retention.  We knew that the release would last for less than a year so 365 days seemed safe.  We planned to delete the snapshot when we were done with it.  We wanted to be able to come back to this clean copy of production as the basis of a new SIT database as many times as we needed.</a:t>
            </a:r>
          </a:p>
          <a:p>
            <a:pPr rtl="0">
              <a:spcBef>
                <a:spcPts val="0"/>
              </a:spcBef>
              <a:buNone/>
            </a:pPr>
            <a:endParaRPr lang="en-US" sz="1200" dirty="0" smtClean="0"/>
          </a:p>
          <a:p>
            <a:pPr rtl="0">
              <a:spcBef>
                <a:spcPts val="0"/>
              </a:spcBef>
              <a:buNone/>
            </a:pPr>
            <a:r>
              <a:rPr lang="en-US" sz="1200" dirty="0" smtClean="0"/>
              <a:t>Once we had the snapshot of PROD we created a new SIT database called SITV1.  SITV1 was then a pristine copy of PROD.  Next, the development team applied their release changes to SITV1.  SITV1 was then a clean copy of the release.  Next we took a snapshot of SITV1 and </a:t>
            </a:r>
            <a:r>
              <a:rPr lang="en-US" sz="1200" smtClean="0"/>
              <a:t>brought it </a:t>
            </a:r>
            <a:r>
              <a:rPr lang="en-US" sz="1200" dirty="0" smtClean="0"/>
              <a:t>down.  Then we created a database called SITV2 from the snapshot of SITV1.   SITV2 became the working copy of SIT.  The developers ran through all of their updating batch processes on SITV2.  Whenever they wanted a clean SIT database we would refresh SITV2 from SITV1.</a:t>
            </a:r>
          </a:p>
          <a:p>
            <a:pPr rtl="0">
              <a:spcBef>
                <a:spcPts val="0"/>
              </a:spcBef>
              <a:buNone/>
            </a:pPr>
            <a:endParaRPr lang="en-US" sz="1200" dirty="0" smtClean="0"/>
          </a:p>
          <a:p>
            <a:pPr rtl="0">
              <a:spcBef>
                <a:spcPts val="0"/>
              </a:spcBef>
              <a:buNone/>
            </a:pPr>
            <a:r>
              <a:rPr lang="en-US" sz="1200" dirty="0" smtClean="0"/>
              <a:t>The idea was that the developers could run through their batch processes with a copy of production at an appropriate point in the business cycle.  We could refresh the SIT database back to that point on request.  Multiple passes could be made against the same data.  So, we would refresh SITV2 from the SITV1 snapshot whenever the development team was ready for a clean set of data.</a:t>
            </a:r>
          </a:p>
          <a:p>
            <a:pPr rtl="0">
              <a:spcBef>
                <a:spcPts val="0"/>
              </a:spcBef>
              <a:buNone/>
            </a:pPr>
            <a:endParaRPr lang="en-US" sz="1200" dirty="0" smtClean="0"/>
          </a:p>
          <a:p>
            <a:pPr>
              <a:spcBef>
                <a:spcPts val="0"/>
              </a:spcBef>
              <a:buNone/>
            </a:pPr>
            <a:r>
              <a:rPr lang="en-US" sz="1200" dirty="0" smtClean="0"/>
              <a:t>At one point we ended up with six versions of SIT - SITV1 through SITV6, with only one up at each time.  We began to figure out how to use </a:t>
            </a:r>
            <a:r>
              <a:rPr lang="en-US" sz="1200" dirty="0" err="1" smtClean="0"/>
              <a:t>Delphix’s</a:t>
            </a:r>
            <a:r>
              <a:rPr lang="en-US" sz="1200" dirty="0" smtClean="0"/>
              <a:t> fast cloning to support the development team in a way that we could not have before we had Delphix.</a:t>
            </a: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spcBef>
                <a:spcPts val="0"/>
              </a:spcBef>
              <a:buNone/>
            </a:pPr>
            <a:r>
              <a:rPr lang="en-US" sz="1200" dirty="0" smtClean="0"/>
              <a:t>In</a:t>
            </a:r>
            <a:r>
              <a:rPr lang="en-US" sz="1200" baseline="0" dirty="0" smtClean="0"/>
              <a:t> addition to all the benefits that I mentioned, we also</a:t>
            </a:r>
            <a:r>
              <a:rPr lang="en-US" sz="1200" dirty="0" smtClean="0"/>
              <a:t> experienced several challenges with our Delphix</a:t>
            </a:r>
            <a:r>
              <a:rPr lang="en-US" sz="1200" baseline="0" dirty="0" smtClean="0"/>
              <a:t> project</a:t>
            </a:r>
            <a:r>
              <a:rPr lang="en-US" sz="1200" dirty="0" smtClean="0"/>
              <a:t>.  For some reason there was a big rush to set up the hardware and install the Delphix software.  There may have been some business reason that it needed to be installed by a certain date.  </a:t>
            </a:r>
          </a:p>
          <a:p>
            <a:pPr rtl="0">
              <a:spcBef>
                <a:spcPts val="0"/>
              </a:spcBef>
              <a:buNone/>
            </a:pPr>
            <a:endParaRPr lang="en-US" sz="1200" dirty="0" smtClean="0"/>
          </a:p>
          <a:p>
            <a:pPr rtl="0">
              <a:spcBef>
                <a:spcPts val="0"/>
              </a:spcBef>
              <a:buNone/>
            </a:pPr>
            <a:r>
              <a:rPr lang="en-US" sz="1200" dirty="0" smtClean="0"/>
              <a:t>One result of the rush is that we did not have enough disk space on our fast disks on our SAN and so we had to use our slow disks.  This was a problem because our disk I/O times on Delphix were a lot slower than on production.  It made it hard to compare our run times in test with what they would be in production.  Eventually we moved to faster disks but at first it was a problem.</a:t>
            </a:r>
          </a:p>
          <a:p>
            <a:pPr rtl="0">
              <a:spcBef>
                <a:spcPts val="0"/>
              </a:spcBef>
              <a:buNone/>
            </a:pPr>
            <a:endParaRPr lang="en-US" sz="1200" dirty="0" smtClean="0"/>
          </a:p>
          <a:p>
            <a:pPr rtl="0">
              <a:spcBef>
                <a:spcPts val="0"/>
              </a:spcBef>
              <a:buNone/>
            </a:pPr>
            <a:r>
              <a:rPr lang="en-US" sz="1200" dirty="0" smtClean="0"/>
              <a:t>Also, as we prepared for the install we noticed long ping times between the Delphix machine and our HP Unix virtual machines.  We expected these to be consistently under 1 millisecond but they were several milliseconds varying at random.  But, we did not have time to do anything about this and it was dismissed as a misleading number.  I think we also used a network throughput tool and got confusing results at first but dismissed these and decided the throughput was good enough.</a:t>
            </a:r>
          </a:p>
          <a:p>
            <a:pPr rtl="0">
              <a:spcBef>
                <a:spcPts val="0"/>
              </a:spcBef>
              <a:buNone/>
            </a:pPr>
            <a:endParaRPr lang="en-US" sz="1200" dirty="0" smtClean="0"/>
          </a:p>
          <a:p>
            <a:pPr rtl="0">
              <a:spcBef>
                <a:spcPts val="0"/>
              </a:spcBef>
              <a:buNone/>
            </a:pPr>
            <a:r>
              <a:rPr lang="en-US" sz="1200" dirty="0" smtClean="0"/>
              <a:t>The last initial challenge was some network hang-ups which crashed our test databases.  Delphix support helped us address this issue with some flow control parameters.</a:t>
            </a:r>
          </a:p>
          <a:p>
            <a:pPr rtl="0">
              <a:spcBef>
                <a:spcPts val="0"/>
              </a:spcBef>
              <a:buNone/>
            </a:pPr>
            <a:endParaRPr lang="en-US" sz="1200" dirty="0" smtClean="0"/>
          </a:p>
          <a:p>
            <a:pPr lvl="0" rtl="0">
              <a:spcBef>
                <a:spcPts val="0"/>
              </a:spcBef>
              <a:buNone/>
            </a:pPr>
            <a:r>
              <a:rPr lang="en-US" sz="1200" dirty="0" smtClean="0"/>
              <a:t>So, our Delphix journey got off to a bumpy start but it was largely due to our own push to install the new system quickly.  Ideally we would have waited to get all the disk space we needed and have worked out any network issues before installing the product.</a:t>
            </a: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spcBef>
                <a:spcPts val="0"/>
              </a:spcBef>
              <a:buNone/>
            </a:pPr>
            <a:r>
              <a:rPr lang="en-US" sz="1200" dirty="0" smtClean="0"/>
              <a:t>Even after resolving our initial issues, we had challenges using Delphix </a:t>
            </a:r>
            <a:r>
              <a:rPr lang="en-US" sz="1200" baseline="0" dirty="0" smtClean="0"/>
              <a:t>for our first release.</a:t>
            </a:r>
            <a:endParaRPr lang="en-US" sz="1200" dirty="0" smtClean="0"/>
          </a:p>
          <a:p>
            <a:pPr rtl="0">
              <a:spcBef>
                <a:spcPts val="0"/>
              </a:spcBef>
              <a:buNone/>
            </a:pPr>
            <a:endParaRPr lang="en-US" sz="1200" dirty="0" smtClean="0"/>
          </a:p>
          <a:p>
            <a:pPr rtl="0">
              <a:spcBef>
                <a:spcPts val="0"/>
              </a:spcBef>
              <a:buNone/>
            </a:pPr>
            <a:r>
              <a:rPr lang="en-US" sz="1200" dirty="0" smtClean="0"/>
              <a:t>We used our suppliers SIT database to do full tests of all of the new batch processes running at the same time.  These tests matched the way these jobs would run on production.  </a:t>
            </a:r>
          </a:p>
          <a:p>
            <a:pPr rtl="0">
              <a:spcBef>
                <a:spcPts val="0"/>
              </a:spcBef>
              <a:buNone/>
            </a:pPr>
            <a:endParaRPr lang="en-US" sz="1200" dirty="0" smtClean="0"/>
          </a:p>
          <a:p>
            <a:pPr rtl="0">
              <a:spcBef>
                <a:spcPts val="0"/>
              </a:spcBef>
              <a:buNone/>
            </a:pPr>
            <a:r>
              <a:rPr lang="en-US" sz="1200" dirty="0" smtClean="0"/>
              <a:t>These batch jobs hung the database and ran far longer than the expected length of time.  Our network connection between the SIT database and the Delphix machine was saturated and database I/O times went through the roof.  </a:t>
            </a:r>
          </a:p>
          <a:p>
            <a:pPr rtl="0">
              <a:spcBef>
                <a:spcPts val="0"/>
              </a:spcBef>
              <a:buNone/>
            </a:pPr>
            <a:endParaRPr lang="en-US" sz="1200" dirty="0" smtClean="0"/>
          </a:p>
          <a:p>
            <a:pPr rtl="0">
              <a:spcBef>
                <a:spcPts val="0"/>
              </a:spcBef>
              <a:buNone/>
            </a:pPr>
            <a:r>
              <a:rPr lang="en-US" sz="1200" dirty="0" smtClean="0"/>
              <a:t>So, for the first release we moved the heavy load testing off of Delphix and on to our original physical QAT database.  </a:t>
            </a:r>
          </a:p>
          <a:p>
            <a:pPr rtl="0">
              <a:spcBef>
                <a:spcPts val="0"/>
              </a:spcBef>
              <a:buNone/>
            </a:pPr>
            <a:endParaRPr lang="en-US" sz="1200" dirty="0" smtClean="0"/>
          </a:p>
          <a:p>
            <a:pPr rtl="0">
              <a:spcBef>
                <a:spcPts val="0"/>
              </a:spcBef>
              <a:buNone/>
            </a:pPr>
            <a:r>
              <a:rPr lang="en-US" sz="1200" dirty="0" smtClean="0"/>
              <a:t>Delphix made this move to a physical database easy.  First I made a fast clone of our current SIT virtual database. Then I brought down the Oracle instance of this clone leaving the data files on the NFS mounted file system.  Then I manually </a:t>
            </a:r>
            <a:r>
              <a:rPr lang="en-US" sz="1200" dirty="0" err="1" smtClean="0"/>
              <a:t>FTP’d</a:t>
            </a:r>
            <a:r>
              <a:rPr lang="en-US" sz="1200" dirty="0" smtClean="0"/>
              <a:t> the </a:t>
            </a:r>
            <a:r>
              <a:rPr lang="en-US" sz="1200" dirty="0" err="1" smtClean="0"/>
              <a:t>datafiles</a:t>
            </a:r>
            <a:r>
              <a:rPr lang="en-US" sz="1200" dirty="0" smtClean="0"/>
              <a:t> to the QAT host with its SAN based file systems.  Lastly I renamed the new physical database to QAT.  I followed the normal process to clone a physical database that was down.  Delphix made this easy by quickly creating a database that I could bring down as the source for the manual clone.</a:t>
            </a:r>
          </a:p>
          <a:p>
            <a:pPr rtl="0">
              <a:spcBef>
                <a:spcPts val="0"/>
              </a:spcBef>
              <a:buNone/>
            </a:pPr>
            <a:endParaRPr lang="en-US" sz="1200" dirty="0" smtClean="0"/>
          </a:p>
          <a:p>
            <a:pPr rtl="0">
              <a:spcBef>
                <a:spcPts val="0"/>
              </a:spcBef>
              <a:buNone/>
            </a:pPr>
            <a:r>
              <a:rPr lang="en-US" sz="1200" dirty="0" smtClean="0"/>
              <a:t>So, our network throughput issues prevented us from using Delphix for heavy performance testing during our first release. But </a:t>
            </a:r>
            <a:r>
              <a:rPr lang="en-US" sz="1200" dirty="0" err="1" smtClean="0"/>
              <a:t>Delphix’s</a:t>
            </a:r>
            <a:r>
              <a:rPr lang="en-US" sz="1200" dirty="0" smtClean="0"/>
              <a:t> fast cloning made it easy to move the batch testing to a physical database</a:t>
            </a:r>
            <a:r>
              <a:rPr lang="en-US" sz="1200" baseline="0" dirty="0" smtClean="0"/>
              <a:t> and we were able to complete the release.</a:t>
            </a:r>
            <a:endParaRPr lang="en-US" sz="1200" dirty="0" smtClean="0"/>
          </a:p>
          <a:p>
            <a:pPr rtl="0">
              <a:spcBef>
                <a:spcPts val="0"/>
              </a:spcBef>
              <a:buNone/>
            </a:pPr>
            <a:endParaRPr lang="en-US" sz="1200" dirty="0" smtClean="0"/>
          </a:p>
          <a:p>
            <a:pPr>
              <a:spcBef>
                <a:spcPts val="0"/>
              </a:spcBef>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Bef>
                <a:spcPts val="0"/>
              </a:spcBef>
              <a:buNone/>
            </a:pPr>
            <a:r>
              <a:rPr lang="en-US" sz="1200" dirty="0" smtClean="0"/>
              <a:t>After our first release our Unix team found a way to speed up the network connection to one virtual machine.</a:t>
            </a:r>
          </a:p>
          <a:p>
            <a:pPr rtl="0">
              <a:spcBef>
                <a:spcPts val="0"/>
              </a:spcBef>
              <a:buNone/>
            </a:pPr>
            <a:endParaRPr lang="en-US" sz="1200" dirty="0" smtClean="0"/>
          </a:p>
          <a:p>
            <a:pPr rtl="0">
              <a:spcBef>
                <a:spcPts val="0"/>
              </a:spcBef>
              <a:buNone/>
            </a:pPr>
            <a:r>
              <a:rPr lang="en-US" sz="1200" dirty="0" smtClean="0"/>
              <a:t>They connected the SIT database’s VM directly to one port of the two port network adapter on the physical host.  </a:t>
            </a:r>
          </a:p>
          <a:p>
            <a:pPr rtl="0">
              <a:spcBef>
                <a:spcPts val="0"/>
              </a:spcBef>
              <a:buNone/>
            </a:pPr>
            <a:r>
              <a:rPr lang="en-US" sz="1200" dirty="0" smtClean="0"/>
              <a:t>After this change, four of the VMs were still slow because they were going through a virtual switch.  Those four VMs were slowed by the virtual switch and shared one physical port.  The suppliers project was actively using the slower DEV database VM so DEV still could not handle full scale batch runs.</a:t>
            </a:r>
          </a:p>
          <a:p>
            <a:pPr rtl="0">
              <a:spcBef>
                <a:spcPts val="0"/>
              </a:spcBef>
              <a:buNone/>
            </a:pPr>
            <a:endParaRPr lang="en-US" sz="1200" dirty="0" smtClean="0"/>
          </a:p>
          <a:p>
            <a:pPr>
              <a:spcBef>
                <a:spcPts val="0"/>
              </a:spcBef>
              <a:buNone/>
            </a:pPr>
            <a:r>
              <a:rPr lang="en-US" sz="1200" dirty="0" smtClean="0"/>
              <a:t>The remaining SIT database VM experienced solid network performance and could be used for full scale batch testing.  It had unfettered direct access to a single 10 gigabit Ethernet port.  From this point on we were able to use our SIT database for heavy batch performance testing without any issues.  </a:t>
            </a: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spcBef>
                <a:spcPts val="0"/>
              </a:spcBef>
              <a:buNone/>
            </a:pPr>
            <a:r>
              <a:rPr lang="en-US" sz="1200" dirty="0" smtClean="0"/>
              <a:t>The last challenge that we had with Delphix performance is that some batch jobs were running much longer on our SIT database than they were in production.  This happened even after we got our network issues resolved. </a:t>
            </a:r>
            <a:r>
              <a:rPr lang="en-US" sz="1200" dirty="0" smtClean="0">
                <a:solidFill>
                  <a:schemeClr val="dk1"/>
                </a:solidFill>
              </a:rPr>
              <a:t>Not all batch jobs were affected, but certain ones really stood out as being much faster on production.</a:t>
            </a:r>
          </a:p>
          <a:p>
            <a:pPr rtl="0">
              <a:spcBef>
                <a:spcPts val="0"/>
              </a:spcBef>
              <a:buNone/>
            </a:pPr>
            <a:endParaRPr lang="en-US" sz="1200" dirty="0" smtClean="0"/>
          </a:p>
          <a:p>
            <a:pPr rtl="0">
              <a:spcBef>
                <a:spcPts val="0"/>
              </a:spcBef>
              <a:buNone/>
            </a:pPr>
            <a:r>
              <a:rPr lang="en-US" sz="1200" dirty="0" smtClean="0"/>
              <a:t>The Delphix virtual database’s use of direct I/O caused this performance difference.  Delphix VDBs use direct I/O, but our production database does not.  Delphix has to use direct I/O because of the way it uses NFS mounted </a:t>
            </a:r>
            <a:r>
              <a:rPr lang="en-US" sz="1200" dirty="0" err="1" smtClean="0"/>
              <a:t>filesystems</a:t>
            </a:r>
            <a:r>
              <a:rPr lang="en-US" sz="1200" dirty="0" smtClean="0"/>
              <a:t>.  Our production database uses SAN storage with default settings so it does not use direct I/O.</a:t>
            </a:r>
          </a:p>
          <a:p>
            <a:pPr rtl="0">
              <a:spcBef>
                <a:spcPts val="0"/>
              </a:spcBef>
              <a:buNone/>
            </a:pPr>
            <a:endParaRPr lang="en-US" sz="1200" dirty="0" smtClean="0"/>
          </a:p>
          <a:p>
            <a:pPr rtl="0">
              <a:spcBef>
                <a:spcPts val="0"/>
              </a:spcBef>
              <a:buNone/>
            </a:pPr>
            <a:r>
              <a:rPr lang="en-US" sz="1200" dirty="0" smtClean="0"/>
              <a:t>Direct I/O means that the database bypasses the Unix operating system’s </a:t>
            </a:r>
            <a:r>
              <a:rPr lang="en-US" sz="1200" dirty="0" err="1" smtClean="0"/>
              <a:t>filesystem</a:t>
            </a:r>
            <a:r>
              <a:rPr lang="en-US" sz="1200" dirty="0" smtClean="0"/>
              <a:t> cache.  Normally any program that reads from a Unix file has that data cached in memory by Unix.  The second time it is read the file is read from memory so the read is much faster.  The Oracle database is just a Unix program and the database files are just Unix files so the database files are normally cached by Unix.  But, you can configure things so that Oracle bypasses the Unix cache and always reads directly from disk.  This is called direct I/O.  In many cases direct I/O improves database performance by eliminating an unneeded layer of caching.</a:t>
            </a:r>
          </a:p>
          <a:p>
            <a:pPr rtl="0">
              <a:spcBef>
                <a:spcPts val="0"/>
              </a:spcBef>
              <a:buNone/>
            </a:pPr>
            <a:endParaRPr lang="en-US" sz="1200" dirty="0" smtClean="0"/>
          </a:p>
          <a:p>
            <a:pPr rtl="0">
              <a:spcBef>
                <a:spcPts val="0"/>
              </a:spcBef>
              <a:buNone/>
            </a:pPr>
            <a:r>
              <a:rPr lang="en-US" sz="1200" dirty="0" smtClean="0"/>
              <a:t>We hit a case where direct I/O causes a database query to run more slowly than it would without direct I/O.</a:t>
            </a:r>
          </a:p>
          <a:p>
            <a:pPr rtl="0">
              <a:spcBef>
                <a:spcPts val="0"/>
              </a:spcBef>
              <a:buNone/>
            </a:pPr>
            <a:endParaRPr lang="en-US" sz="1200" dirty="0" smtClean="0"/>
          </a:p>
          <a:p>
            <a:pPr rtl="0">
              <a:spcBef>
                <a:spcPts val="0"/>
              </a:spcBef>
              <a:buNone/>
            </a:pPr>
            <a:r>
              <a:rPr lang="en-US" sz="1200" dirty="0" smtClean="0"/>
              <a:t>When a query uses a database feature called direct path reads it bypasses the database’s memory cache.  Like Unix, the database has a memory cache so that disk blocks that are read more than once are read from memory the second time they are needed.  But for full scans of large tables the database will sometimes skip the database buffer cache and read directly from disk.  This is called a direct path read.  It makes sense to do direct path reads for large full scans that are not going to be repeated or that read so much data that they can not be held in memory anyway.</a:t>
            </a:r>
          </a:p>
          <a:p>
            <a:pPr rtl="0">
              <a:spcBef>
                <a:spcPts val="0"/>
              </a:spcBef>
              <a:buNone/>
            </a:pPr>
            <a:endParaRPr lang="en-US" sz="1200" dirty="0" smtClean="0"/>
          </a:p>
          <a:p>
            <a:pPr rtl="0">
              <a:spcBef>
                <a:spcPts val="0"/>
              </a:spcBef>
              <a:buNone/>
            </a:pPr>
            <a:r>
              <a:rPr lang="en-US" sz="1200" dirty="0" smtClean="0"/>
              <a:t>In our problem jobs the database chose direct path reads but the table was small enough to fit in memory.  The jobs also scanned that table over and over again.  On production this table was cached in the Unix cache so the repeated scans were reading from memory instead of disk.  On our Delphix virtual databases the same job was reading the same table over and over again from disk and bypassing both the database and </a:t>
            </a:r>
            <a:r>
              <a:rPr lang="en-US" sz="1200" dirty="0" err="1" smtClean="0"/>
              <a:t>unix</a:t>
            </a:r>
            <a:r>
              <a:rPr lang="en-US" sz="1200" dirty="0" smtClean="0"/>
              <a:t> caches.  The disk reads took much longer than reads from memory.</a:t>
            </a:r>
          </a:p>
          <a:p>
            <a:pPr rtl="0">
              <a:spcBef>
                <a:spcPts val="0"/>
              </a:spcBef>
              <a:buNone/>
            </a:pPr>
            <a:endParaRPr lang="en-US" sz="1200" dirty="0" smtClean="0"/>
          </a:p>
          <a:p>
            <a:pPr rtl="0">
              <a:spcBef>
                <a:spcPts val="0"/>
              </a:spcBef>
              <a:buNone/>
            </a:pPr>
            <a:r>
              <a:rPr lang="en-US" sz="1200" dirty="0" smtClean="0"/>
              <a:t>Many Delphix customers will have production databases that use direct I/O because this is the configuration that many people recommend.  Also, many applications will not have queries that use direct path reads so they would not notice the change to direct I/O.  But, if you are like us and your source database does not use direct I/O and your queries do use direct path reads then your queries probably will run more slowly on your Delphix system.</a:t>
            </a:r>
            <a:br>
              <a:rPr lang="en-US" sz="1200" dirty="0" smtClean="0"/>
            </a:br>
            <a:endParaRPr lang="en-US" sz="1200" dirty="0" smtClean="0"/>
          </a:p>
          <a:p>
            <a:pPr rtl="0">
              <a:spcBef>
                <a:spcPts val="0"/>
              </a:spcBef>
              <a:buNone/>
            </a:pPr>
            <a:r>
              <a:rPr lang="en-US" sz="1200" dirty="0" smtClean="0"/>
              <a:t>This performance difference has not prevented Delphix from being useful to us for performance testing.  We still have all the great benefits of fast clones of production, but we just have to be aware that certain types of queries will run more slowly on our Delphix virtual databases.</a:t>
            </a:r>
          </a:p>
          <a:p>
            <a:pPr lvl="0" rtl="0">
              <a:spcBef>
                <a:spcPts val="0"/>
              </a:spcBef>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spcBef>
                <a:spcPts val="0"/>
              </a:spcBef>
              <a:buNone/>
            </a:pPr>
            <a:r>
              <a:rPr lang="en-US" sz="1200" dirty="0" smtClean="0"/>
              <a:t>Now that I am done talking about how we overcame several</a:t>
            </a:r>
            <a:r>
              <a:rPr lang="en-US" sz="1200" baseline="0" dirty="0" smtClean="0"/>
              <a:t> challenges I want to move on to several useful notes about our implementation.  The first note is about how we moved our databases off of virtual machines.</a:t>
            </a:r>
            <a:endParaRPr lang="en-US" sz="1200" dirty="0" smtClean="0"/>
          </a:p>
          <a:p>
            <a:pPr rtl="0">
              <a:spcBef>
                <a:spcPts val="0"/>
              </a:spcBef>
              <a:buNone/>
            </a:pPr>
            <a:endParaRPr lang="en-US" sz="1200" dirty="0" smtClean="0"/>
          </a:p>
          <a:p>
            <a:pPr rtl="0">
              <a:spcBef>
                <a:spcPts val="0"/>
              </a:spcBef>
              <a:buNone/>
            </a:pPr>
            <a:r>
              <a:rPr lang="en-US" sz="1200" dirty="0" smtClean="0"/>
              <a:t>The direct connection of the SIT VM to a single network port worked great for that database.  Next, we wanted to connect other VMs to their own network port but could not.  Our machine only had two network ports and we could not easily add more.</a:t>
            </a:r>
          </a:p>
          <a:p>
            <a:pPr rtl="0">
              <a:spcBef>
                <a:spcPts val="0"/>
              </a:spcBef>
              <a:buNone/>
            </a:pPr>
            <a:endParaRPr lang="en-US" sz="1200" dirty="0" smtClean="0"/>
          </a:p>
          <a:p>
            <a:pPr rtl="0">
              <a:spcBef>
                <a:spcPts val="0"/>
              </a:spcBef>
              <a:buNone/>
            </a:pPr>
            <a:r>
              <a:rPr lang="en-US" sz="1200" dirty="0" smtClean="0"/>
              <a:t>At this point we realized that the only way to speed up the network for our other databases was to move them off of virtual machines.  </a:t>
            </a:r>
          </a:p>
          <a:p>
            <a:pPr rtl="0">
              <a:spcBef>
                <a:spcPts val="0"/>
              </a:spcBef>
              <a:buNone/>
            </a:pPr>
            <a:endParaRPr lang="en-US" sz="1200" dirty="0" smtClean="0"/>
          </a:p>
          <a:p>
            <a:pPr rtl="0">
              <a:spcBef>
                <a:spcPts val="0"/>
              </a:spcBef>
              <a:buNone/>
            </a:pPr>
            <a:r>
              <a:rPr lang="en-US" sz="1200" dirty="0" smtClean="0"/>
              <a:t>Delphix made</a:t>
            </a:r>
            <a:r>
              <a:rPr lang="en-US" sz="1200" baseline="0" dirty="0" smtClean="0"/>
              <a:t> it easy to move our databases from virtual machines to a physical machine.  </a:t>
            </a:r>
            <a:r>
              <a:rPr lang="en-US" sz="1200" dirty="0" smtClean="0"/>
              <a:t>We shutdown the virtual databases and their VMs and then brought the </a:t>
            </a:r>
            <a:r>
              <a:rPr lang="en-US" sz="1200" dirty="0" err="1" smtClean="0"/>
              <a:t>vdbs</a:t>
            </a:r>
            <a:r>
              <a:rPr lang="en-US" sz="1200" dirty="0" smtClean="0"/>
              <a:t> back up on a physical machine. We reused the same host that originally held the VMs.  It had all the memory we needed and was connected to the correct network.</a:t>
            </a:r>
          </a:p>
          <a:p>
            <a:pPr rtl="0">
              <a:spcBef>
                <a:spcPts val="0"/>
              </a:spcBef>
              <a:buNone/>
            </a:pPr>
            <a:endParaRPr lang="en-US" sz="1200" dirty="0" smtClean="0"/>
          </a:p>
          <a:p>
            <a:pPr rtl="0">
              <a:spcBef>
                <a:spcPts val="0"/>
              </a:spcBef>
              <a:buNone/>
            </a:pPr>
            <a:r>
              <a:rPr lang="en-US" sz="1200" dirty="0" smtClean="0"/>
              <a:t>The only challenge to moving off of the VMs is that the VMs had the same directory paths as production.  So, if you needed different versions of batch scripts for DEV and SIT you could have the DEV script on the DEV VM and the SIT script on the SIT VM but they would not conflict.  But, once we moved DEV and SIT to the same physical machine their different scripts could not share the same directory.</a:t>
            </a:r>
          </a:p>
          <a:p>
            <a:pPr rtl="0">
              <a:spcBef>
                <a:spcPts val="0"/>
              </a:spcBef>
              <a:buNone/>
            </a:pPr>
            <a:endParaRPr lang="en-US" sz="1200" dirty="0" smtClean="0"/>
          </a:p>
          <a:p>
            <a:pPr rtl="0">
              <a:spcBef>
                <a:spcPts val="0"/>
              </a:spcBef>
              <a:buNone/>
            </a:pPr>
            <a:r>
              <a:rPr lang="en-US" sz="1200" dirty="0" smtClean="0"/>
              <a:t>Fortunately our application scripts use environment variables to define directory names.  </a:t>
            </a:r>
            <a:r>
              <a:rPr lang="en-US" sz="1200" dirty="0" smtClean="0">
                <a:solidFill>
                  <a:schemeClr val="dk1"/>
                </a:solidFill>
              </a:rPr>
              <a:t> For example, in production you might have a variable called BATCHFILES which pointed to the directory /opt/xyz.</a:t>
            </a:r>
          </a:p>
          <a:p>
            <a:pPr rtl="0">
              <a:spcBef>
                <a:spcPts val="0"/>
              </a:spcBef>
              <a:buNone/>
            </a:pPr>
            <a:endParaRPr lang="en-US" sz="1200" dirty="0" smtClean="0"/>
          </a:p>
          <a:p>
            <a:pPr rtl="0">
              <a:spcBef>
                <a:spcPts val="0"/>
              </a:spcBef>
              <a:buNone/>
            </a:pPr>
            <a:r>
              <a:rPr lang="en-US" sz="1200" dirty="0" smtClean="0"/>
              <a:t>On our new physical host we would take the production directory name and add /</a:t>
            </a:r>
            <a:r>
              <a:rPr lang="en-US" sz="1200" dirty="0" err="1" smtClean="0"/>
              <a:t>dbname</a:t>
            </a:r>
            <a:r>
              <a:rPr lang="en-US" sz="1200" dirty="0" smtClean="0"/>
              <a:t> to it.  So, for our SIT database the </a:t>
            </a:r>
            <a:r>
              <a:rPr lang="en-US" sz="1200" dirty="0" smtClean="0">
                <a:solidFill>
                  <a:schemeClr val="dk1"/>
                </a:solidFill>
              </a:rPr>
              <a:t>BATCHFILES variable</a:t>
            </a:r>
            <a:r>
              <a:rPr lang="en-US" sz="1200" dirty="0" smtClean="0"/>
              <a:t> would be set to /opt/xyz/sit, but for our DEV database it would be set to </a:t>
            </a:r>
            <a:r>
              <a:rPr lang="en-US" sz="1200" dirty="0" smtClean="0">
                <a:solidFill>
                  <a:schemeClr val="dk1"/>
                </a:solidFill>
              </a:rPr>
              <a:t>/opt/xyz/dev.  This gave us a separate batch environment for each database without having each database in its own VM.</a:t>
            </a:r>
          </a:p>
          <a:p>
            <a:pPr rtl="0">
              <a:spcBef>
                <a:spcPts val="0"/>
              </a:spcBef>
              <a:buNone/>
            </a:pPr>
            <a:endParaRPr lang="en-US" sz="1200" dirty="0" smtClean="0"/>
          </a:p>
          <a:p>
            <a:pPr rtl="0">
              <a:spcBef>
                <a:spcPts val="0"/>
              </a:spcBef>
              <a:buNone/>
            </a:pPr>
            <a:r>
              <a:rPr lang="en-US" sz="1200" dirty="0" smtClean="0"/>
              <a:t>Now, all of the virtual databases have the same good network connections.  They all perform as well as the one SIT database did when its VM was tied to its own network port. </a:t>
            </a:r>
          </a:p>
          <a:p>
            <a:pPr rtl="0">
              <a:spcBef>
                <a:spcPts val="0"/>
              </a:spcBef>
              <a:buNone/>
            </a:pPr>
            <a:endParaRPr lang="en-US" sz="1200" dirty="0" smtClean="0"/>
          </a:p>
          <a:p>
            <a:pPr rtl="0">
              <a:spcBef>
                <a:spcPts val="0"/>
              </a:spcBef>
              <a:buNone/>
            </a:pPr>
            <a:r>
              <a:rPr lang="en-US" sz="1200" dirty="0" smtClean="0"/>
              <a:t>HP’s virtualization caused the network bottleneck with its slow version of a virtual network switch.  We finally resolved the issue by eliminating the HP virtual machines and running all of our virtual databases on a single physical host.</a:t>
            </a:r>
          </a:p>
          <a:p>
            <a:pPr>
              <a:spcBef>
                <a:spcPts val="0"/>
              </a:spcBef>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rtl="0">
              <a:spcBef>
                <a:spcPts val="0"/>
              </a:spcBef>
              <a:buNone/>
            </a:pPr>
            <a:r>
              <a:rPr lang="en-US" sz="1200" dirty="0" smtClean="0">
                <a:solidFill>
                  <a:schemeClr val="dk1"/>
                </a:solidFill>
              </a:rPr>
              <a:t>Next, I wanted to note some things </a:t>
            </a:r>
            <a:r>
              <a:rPr lang="en-US" sz="1200" baseline="0" dirty="0" smtClean="0">
                <a:solidFill>
                  <a:schemeClr val="dk1"/>
                </a:solidFill>
              </a:rPr>
              <a:t>about how Delphix uses disk space.</a:t>
            </a:r>
            <a:endParaRPr lang="en-US" sz="1200" dirty="0" smtClean="0">
              <a:solidFill>
                <a:schemeClr val="dk1"/>
              </a:solidFill>
            </a:endParaRPr>
          </a:p>
          <a:p>
            <a:pPr lvl="0" rtl="0">
              <a:spcBef>
                <a:spcPts val="0"/>
              </a:spcBef>
              <a:buNone/>
            </a:pPr>
            <a:endParaRPr lang="en-US" sz="1200" dirty="0" smtClean="0">
              <a:solidFill>
                <a:schemeClr val="dk1"/>
              </a:solidFill>
            </a:endParaRPr>
          </a:p>
          <a:p>
            <a:pPr lvl="0" rtl="0">
              <a:spcBef>
                <a:spcPts val="0"/>
              </a:spcBef>
              <a:buNone/>
            </a:pPr>
            <a:r>
              <a:rPr lang="en-US" sz="1200" dirty="0" err="1" smtClean="0">
                <a:solidFill>
                  <a:schemeClr val="dk1"/>
                </a:solidFill>
              </a:rPr>
              <a:t>Delphix’s</a:t>
            </a:r>
            <a:r>
              <a:rPr lang="en-US" sz="1200" dirty="0" smtClean="0">
                <a:solidFill>
                  <a:schemeClr val="dk1"/>
                </a:solidFill>
              </a:rPr>
              <a:t> fast cloning is a product of the way it uses disk storage.  A clone is created without copying large amounts of data.  A clone just points to blocks Delphix already has.  This also means that Delphix needs a lot less disk space than other cloning methods.  But, we ran into several factors that led to greater disk space usage by Delphix than we expected.</a:t>
            </a:r>
          </a:p>
          <a:p>
            <a:pPr lvl="0" rtl="0">
              <a:spcBef>
                <a:spcPts val="0"/>
              </a:spcBef>
              <a:buNone/>
            </a:pPr>
            <a:endParaRPr lang="en-US" sz="1200" dirty="0" smtClean="0">
              <a:solidFill>
                <a:schemeClr val="dk1"/>
              </a:solidFill>
            </a:endParaRPr>
          </a:p>
          <a:p>
            <a:pPr rtl="0">
              <a:spcBef>
                <a:spcPts val="0"/>
              </a:spcBef>
              <a:buNone/>
            </a:pPr>
            <a:r>
              <a:rPr lang="en-US" sz="1200" dirty="0" smtClean="0"/>
              <a:t>First, let me give you an idea of how much disk</a:t>
            </a:r>
            <a:r>
              <a:rPr lang="en-US" sz="1200" baseline="0" dirty="0" smtClean="0"/>
              <a:t> space we have and what it supports.  </a:t>
            </a:r>
            <a:r>
              <a:rPr lang="en-US" sz="1200" dirty="0" smtClean="0"/>
              <a:t>Our Delphix machine has 8 terabytes of real disk storage attached.  This</a:t>
            </a:r>
            <a:r>
              <a:rPr lang="en-US" sz="1200" baseline="0" dirty="0" smtClean="0"/>
              <a:t> 8 terabytes supports </a:t>
            </a:r>
            <a:r>
              <a:rPr lang="en-US" sz="1200" dirty="0" smtClean="0"/>
              <a:t>a 6 terabyte production database and a 1 terabyte development database as sources</a:t>
            </a:r>
            <a:r>
              <a:rPr lang="en-US" sz="1200" baseline="0" dirty="0" smtClean="0"/>
              <a:t> with 6 to 8 target databases.</a:t>
            </a:r>
            <a:endParaRPr lang="en-US" sz="1200" dirty="0" smtClean="0"/>
          </a:p>
          <a:p>
            <a:pPr rtl="0">
              <a:spcBef>
                <a:spcPts val="0"/>
              </a:spcBef>
              <a:buNone/>
            </a:pPr>
            <a:endParaRPr lang="en-US" sz="1200" dirty="0" smtClean="0"/>
          </a:p>
          <a:p>
            <a:pPr rtl="0">
              <a:spcBef>
                <a:spcPts val="0"/>
              </a:spcBef>
              <a:buNone/>
            </a:pPr>
            <a:r>
              <a:rPr lang="en-US" sz="1200" dirty="0" smtClean="0"/>
              <a:t>You have to leave about 25% of your disk space free for Delphix to be fully functional, so really we are only using 6 of our 8 terabytes total real</a:t>
            </a:r>
            <a:r>
              <a:rPr lang="en-US" sz="1200" baseline="0" dirty="0" smtClean="0"/>
              <a:t> disk space.</a:t>
            </a:r>
            <a:endParaRPr lang="en-US" sz="1200" dirty="0" smtClean="0"/>
          </a:p>
          <a:p>
            <a:pPr rtl="0">
              <a:spcBef>
                <a:spcPts val="0"/>
              </a:spcBef>
              <a:buNone/>
            </a:pPr>
            <a:endParaRPr lang="en-US" sz="1200" dirty="0" smtClean="0"/>
          </a:p>
          <a:p>
            <a:pPr rtl="0">
              <a:spcBef>
                <a:spcPts val="0"/>
              </a:spcBef>
              <a:buNone/>
            </a:pPr>
            <a:r>
              <a:rPr lang="en-US" sz="1200" dirty="0" smtClean="0"/>
              <a:t>We had a heavy updating batch environment in production and so that expanded our disk space needs.  Snapshots record updated blocks and archive logs are backed up so you can run a recovery to a point between snapshots.  The heavier your updating in production the more disk space you will need.</a:t>
            </a:r>
          </a:p>
          <a:p>
            <a:pPr rtl="0">
              <a:spcBef>
                <a:spcPts val="0"/>
              </a:spcBef>
              <a:buNone/>
            </a:pPr>
            <a:endParaRPr lang="en-US" sz="1200" dirty="0" smtClean="0"/>
          </a:p>
          <a:p>
            <a:pPr rtl="0">
              <a:spcBef>
                <a:spcPts val="0"/>
              </a:spcBef>
              <a:buNone/>
            </a:pPr>
            <a:r>
              <a:rPr lang="en-US" sz="1200" dirty="0" smtClean="0"/>
              <a:t>The whole point of our project was to develop and test some new heavy batch updating jobs.  So, these jobs also required more disk space because heavy updating in a virtual database requires more disk space to hold the </a:t>
            </a:r>
            <a:r>
              <a:rPr lang="en-US" sz="1200" dirty="0" err="1" smtClean="0"/>
              <a:t>vdb</a:t>
            </a:r>
            <a:r>
              <a:rPr lang="en-US" sz="1200" dirty="0" smtClean="0"/>
              <a:t> blocks that were changed.</a:t>
            </a:r>
          </a:p>
          <a:p>
            <a:pPr rtl="0">
              <a:spcBef>
                <a:spcPts val="0"/>
              </a:spcBef>
              <a:buNone/>
            </a:pPr>
            <a:endParaRPr lang="en-US" sz="1200" dirty="0" smtClean="0"/>
          </a:p>
          <a:p>
            <a:pPr>
              <a:spcBef>
                <a:spcPts val="0"/>
              </a:spcBef>
              <a:buNone/>
            </a:pPr>
            <a:r>
              <a:rPr lang="en-US" sz="1200" dirty="0" smtClean="0"/>
              <a:t>Delphix was a very helpful tool to us with its fast clones and refreshes,</a:t>
            </a:r>
            <a:r>
              <a:rPr lang="en-US" sz="1200" baseline="0" dirty="0" smtClean="0"/>
              <a:t> but it probably required more disk space than expected.  Now that we understand how Delphix uses disk space we can better estimate how much space future projects will need.</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spcBef>
                <a:spcPts val="0"/>
              </a:spcBef>
              <a:buNone/>
            </a:pPr>
            <a:r>
              <a:rPr lang="en-US" sz="1200" dirty="0" smtClean="0"/>
              <a:t>Lastly,</a:t>
            </a:r>
            <a:r>
              <a:rPr lang="en-US" sz="1200" baseline="0" dirty="0" smtClean="0"/>
              <a:t> I wanted to tell you about </a:t>
            </a:r>
            <a:r>
              <a:rPr lang="en-US" sz="1200" dirty="0" smtClean="0"/>
              <a:t>a great set of scripts that we have that make it easy to refresh our Delphix virtual databases.  </a:t>
            </a:r>
          </a:p>
          <a:p>
            <a:pPr rtl="0">
              <a:spcBef>
                <a:spcPts val="0"/>
              </a:spcBef>
              <a:buNone/>
            </a:pPr>
            <a:endParaRPr lang="en-US" sz="1200" dirty="0" smtClean="0"/>
          </a:p>
          <a:p>
            <a:pPr rtl="0">
              <a:spcBef>
                <a:spcPts val="0"/>
              </a:spcBef>
              <a:buNone/>
            </a:pPr>
            <a:r>
              <a:rPr lang="en-US" sz="1200" dirty="0" smtClean="0"/>
              <a:t>We have pre and post refresh scripts.  We preserve any information that is different from production and restore it after the refresh is complete.  For example, we save all of the developers’ usernames and passwords along with their permissions.  After the refresh is done we restore the developers usernames, passwords and permissions.  It seems to them that nothing happened. </a:t>
            </a:r>
          </a:p>
          <a:p>
            <a:pPr rtl="0">
              <a:spcBef>
                <a:spcPts val="0"/>
              </a:spcBef>
              <a:buNone/>
            </a:pPr>
            <a:endParaRPr lang="en-US" sz="1200" dirty="0" smtClean="0"/>
          </a:p>
          <a:p>
            <a:pPr rtl="0">
              <a:spcBef>
                <a:spcPts val="0"/>
              </a:spcBef>
              <a:buNone/>
            </a:pPr>
            <a:r>
              <a:rPr lang="en-US" sz="1200" dirty="0" smtClean="0"/>
              <a:t>Delphix consulting wrote our initial before and after scripts and I added things to them as needed.</a:t>
            </a:r>
          </a:p>
          <a:p>
            <a:pPr rtl="0">
              <a:spcBef>
                <a:spcPts val="0"/>
              </a:spcBef>
              <a:buNone/>
            </a:pPr>
            <a:endParaRPr lang="en-US" sz="1200" dirty="0" smtClean="0"/>
          </a:p>
          <a:p>
            <a:pPr rtl="0">
              <a:spcBef>
                <a:spcPts val="0"/>
              </a:spcBef>
              <a:buNone/>
            </a:pPr>
            <a:r>
              <a:rPr lang="en-US" sz="1200" dirty="0" smtClean="0"/>
              <a:t>We did not use it, but Delphix consulting also wrote a script that would run the refresh itself.  So, instead of having to go through the web page and running a refresh I could run a Unix script.  </a:t>
            </a:r>
          </a:p>
          <a:p>
            <a:pPr rtl="0">
              <a:spcBef>
                <a:spcPts val="0"/>
              </a:spcBef>
              <a:buNone/>
            </a:pPr>
            <a:endParaRPr lang="en-US" sz="1200" dirty="0" smtClean="0"/>
          </a:p>
          <a:p>
            <a:pPr rtl="0">
              <a:spcBef>
                <a:spcPts val="0"/>
              </a:spcBef>
              <a:buNone/>
            </a:pPr>
            <a:r>
              <a:rPr lang="en-US" sz="1200" dirty="0" smtClean="0"/>
              <a:t>We built a master script that the </a:t>
            </a:r>
            <a:r>
              <a:rPr lang="en-US" sz="1200" dirty="0" err="1" smtClean="0"/>
              <a:t>the</a:t>
            </a:r>
            <a:r>
              <a:rPr lang="en-US" sz="1200" dirty="0" smtClean="0"/>
              <a:t> developers could use to do a refresh themselves.  It called the pre and post refresh scripts before and after the refresh script.  We set certain developers up in </a:t>
            </a:r>
            <a:r>
              <a:rPr lang="en-US" sz="1200" dirty="0" err="1" smtClean="0"/>
              <a:t>sudo</a:t>
            </a:r>
            <a:r>
              <a:rPr lang="en-US" sz="1200" dirty="0" smtClean="0"/>
              <a:t> so they could run the master script themselves.</a:t>
            </a:r>
          </a:p>
          <a:p>
            <a:pPr rtl="0">
              <a:spcBef>
                <a:spcPts val="0"/>
              </a:spcBef>
              <a:buNone/>
            </a:pPr>
            <a:endParaRPr lang="en-US" sz="1200" dirty="0" smtClean="0"/>
          </a:p>
          <a:p>
            <a:pPr rtl="0">
              <a:spcBef>
                <a:spcPts val="0"/>
              </a:spcBef>
              <a:buNone/>
            </a:pPr>
            <a:r>
              <a:rPr lang="en-US" sz="1200" dirty="0" smtClean="0"/>
              <a:t>But, so far I have been doing all of the refreshes manually.  The developers are too worried that they will run the refresh at the wrong time.   Also, they frequently need something that is not included in the existing refresh script.</a:t>
            </a:r>
          </a:p>
          <a:p>
            <a:pPr rtl="0">
              <a:spcBef>
                <a:spcPts val="0"/>
              </a:spcBef>
              <a:buNone/>
            </a:pPr>
            <a:endParaRPr lang="en-US" sz="1200" dirty="0" smtClean="0"/>
          </a:p>
          <a:p>
            <a:pPr lvl="0" rtl="0">
              <a:spcBef>
                <a:spcPts val="0"/>
              </a:spcBef>
              <a:buNone/>
            </a:pPr>
            <a:r>
              <a:rPr lang="en-US" sz="1200" dirty="0" smtClean="0"/>
              <a:t>I manually run the before script, do the refresh through the web interface, then run the after scripts.  It works great and Delphix consulting was a big help getting this set up initially.  The refresh scripts make the fast cloning that much more useful.</a:t>
            </a: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rtl="0">
              <a:spcBef>
                <a:spcPts val="0"/>
              </a:spcBef>
              <a:buNone/>
            </a:pPr>
            <a:r>
              <a:rPr lang="en-US" sz="1200" dirty="0" smtClean="0"/>
              <a:t>I have tried to walk through the lessons we have learned about Delphix.  </a:t>
            </a:r>
            <a:r>
              <a:rPr lang="en-US" sz="1200" dirty="0" smtClean="0">
                <a:solidFill>
                  <a:schemeClr val="dk1"/>
                </a:solidFill>
              </a:rPr>
              <a:t>Hopefully I have given you a balanced picture of the ups and downs of my work with Delphix</a:t>
            </a:r>
            <a:r>
              <a:rPr lang="en-US" sz="1200" baseline="0" dirty="0" smtClean="0">
                <a:solidFill>
                  <a:schemeClr val="dk1"/>
                </a:solidFill>
              </a:rPr>
              <a:t> with the benefits and challenges along with additional notes.</a:t>
            </a:r>
            <a:endParaRPr lang="en-US" sz="1200" dirty="0" smtClean="0">
              <a:solidFill>
                <a:schemeClr val="dk1"/>
              </a:solidFill>
            </a:endParaRPr>
          </a:p>
          <a:p>
            <a:pPr lvl="0" rtl="0">
              <a:spcBef>
                <a:spcPts val="0"/>
              </a:spcBef>
              <a:buNone/>
            </a:pPr>
            <a:endParaRPr lang="en-US" sz="1200" dirty="0" smtClean="0"/>
          </a:p>
          <a:p>
            <a:pPr lvl="0" rtl="0">
              <a:spcBef>
                <a:spcPts val="0"/>
              </a:spcBef>
              <a:buNone/>
            </a:pPr>
            <a:r>
              <a:rPr lang="en-US" sz="1200" dirty="0" smtClean="0"/>
              <a:t>Even in the midst of challenges we have consistently experienced the benefits of fast cloning of large databases.  </a:t>
            </a:r>
          </a:p>
          <a:p>
            <a:pPr lvl="0" rtl="0">
              <a:spcBef>
                <a:spcPts val="0"/>
              </a:spcBef>
              <a:buNone/>
            </a:pPr>
            <a:endParaRPr lang="en-US" sz="1200" dirty="0" smtClean="0"/>
          </a:p>
          <a:p>
            <a:pPr lvl="0" rtl="0">
              <a:spcBef>
                <a:spcPts val="0"/>
              </a:spcBef>
              <a:buNone/>
            </a:pPr>
            <a:r>
              <a:rPr lang="en-US" sz="1200" dirty="0" smtClean="0"/>
              <a:t>Our main project to move our suppliers application off of our mainframe has completed with all three releases supported by Delphix.  </a:t>
            </a:r>
          </a:p>
          <a:p>
            <a:pPr lvl="0" rtl="0">
              <a:spcBef>
                <a:spcPts val="0"/>
              </a:spcBef>
              <a:buNone/>
            </a:pPr>
            <a:endParaRPr lang="en-US" sz="1200" dirty="0" smtClean="0"/>
          </a:p>
          <a:p>
            <a:pPr lvl="0" rtl="0">
              <a:spcBef>
                <a:spcPts val="0"/>
              </a:spcBef>
              <a:buNone/>
            </a:pPr>
            <a:r>
              <a:rPr lang="en-US" sz="1200" dirty="0" smtClean="0"/>
              <a:t>We also had the unplanned benefit of a fast and easy production recovery even in the midst of some technical challenges from an Oracle bug.</a:t>
            </a:r>
          </a:p>
          <a:p>
            <a:pPr lvl="0" rtl="0">
              <a:spcBef>
                <a:spcPts val="0"/>
              </a:spcBef>
              <a:buNone/>
            </a:pPr>
            <a:endParaRPr lang="en-US" sz="1200" dirty="0" smtClean="0"/>
          </a:p>
          <a:p>
            <a:pPr lvl="0" rtl="0">
              <a:spcBef>
                <a:spcPts val="0"/>
              </a:spcBef>
              <a:buNone/>
            </a:pPr>
            <a:r>
              <a:rPr lang="en-US" sz="1200" dirty="0" smtClean="0"/>
              <a:t>Most of our performance challenges revolved around slowness of our network link between the Delphix machine and our virtual databases.  A limitation in HP’s version of a virtual network switch caused this slowness. </a:t>
            </a:r>
          </a:p>
          <a:p>
            <a:pPr lvl="0" rtl="0">
              <a:spcBef>
                <a:spcPts val="0"/>
              </a:spcBef>
              <a:buNone/>
            </a:pPr>
            <a:endParaRPr lang="en-US" sz="1200" dirty="0" smtClean="0"/>
          </a:p>
          <a:p>
            <a:pPr lvl="0" rtl="0">
              <a:spcBef>
                <a:spcPts val="0"/>
              </a:spcBef>
              <a:buNone/>
            </a:pPr>
            <a:r>
              <a:rPr lang="en-US" sz="1200" dirty="0" smtClean="0"/>
              <a:t>We also discovered that Delphix requires you to use direct I/O and this led to performance differences that we had to account for since our production database does not use direct I/O.</a:t>
            </a:r>
          </a:p>
          <a:p>
            <a:pPr lvl="0" rtl="0">
              <a:spcBef>
                <a:spcPts val="0"/>
              </a:spcBef>
              <a:buNone/>
            </a:pPr>
            <a:endParaRPr lang="en-US" sz="1200" dirty="0" smtClean="0"/>
          </a:p>
          <a:p>
            <a:pPr lvl="0" rtl="0">
              <a:spcBef>
                <a:spcPts val="0"/>
              </a:spcBef>
              <a:buNone/>
            </a:pPr>
            <a:r>
              <a:rPr lang="en-US" sz="1200" dirty="0" smtClean="0"/>
              <a:t>I really like the ability to make fast clones of production.  It was not easy to resolve some of the issues that we had with Delphix, but I can not get around how helpful it is to spin up a new copy of a 6 terabyte database in minutes.</a:t>
            </a:r>
          </a:p>
          <a:p>
            <a:pPr lvl="0" rtl="0">
              <a:spcBef>
                <a:spcPts val="0"/>
              </a:spcBef>
              <a:buNone/>
            </a:pPr>
            <a:endParaRPr lang="en-US" sz="1200" dirty="0" smtClean="0"/>
          </a:p>
          <a:p>
            <a:pPr lvl="0" rtl="0">
              <a:spcBef>
                <a:spcPts val="0"/>
              </a:spcBef>
              <a:buNone/>
            </a:pPr>
            <a:r>
              <a:rPr lang="en-US" sz="1200" dirty="0" smtClean="0"/>
              <a:t>I hope this presentation has been helpful to you.  I am happy to answer any questions you have now, and my contact information is on the next slide if you want to get in touch with me in the future.</a:t>
            </a:r>
          </a:p>
          <a:p>
            <a:pPr lvl="0" rtl="0">
              <a:spcBef>
                <a:spcPts val="0"/>
              </a:spcBef>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1</a:t>
            </a:fld>
            <a:endParaRPr lang="en-US" dirty="0"/>
          </a:p>
        </p:txBody>
      </p:sp>
    </p:spTree>
    <p:extLst>
      <p:ext uri="{BB962C8B-B14F-4D97-AF65-F5344CB8AC3E}">
        <p14:creationId xmlns:p14="http://schemas.microsoft.com/office/powerpoint/2010/main" xmlns="" val="311434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spcBef>
                <a:spcPts val="0"/>
              </a:spcBef>
              <a:buNone/>
            </a:pPr>
            <a:r>
              <a:rPr lang="en-US" sz="1200" dirty="0" smtClean="0"/>
              <a:t>4 ANIMATION STEPS</a:t>
            </a:r>
          </a:p>
          <a:p>
            <a:pPr rtl="0">
              <a:spcBef>
                <a:spcPts val="0"/>
              </a:spcBef>
              <a:buNone/>
            </a:pPr>
            <a:endParaRPr lang="en-US" sz="1200" dirty="0" smtClean="0"/>
          </a:p>
          <a:p>
            <a:pPr rtl="0">
              <a:spcBef>
                <a:spcPts val="0"/>
              </a:spcBef>
              <a:buNone/>
            </a:pPr>
            <a:r>
              <a:rPr lang="en-US" sz="1200" dirty="0" smtClean="0"/>
              <a:t>I appreciate the chance to talk with you about my experience with Delphix.  Let me introduce my company and myself first.  I work for US Foods which is the second largest food distributor in the United States.  We have about $20 billion in revenue each year and about 25,000 employees.  My name is Bobby Durrett and my title is Technical Architect.  I work in our Oracle database group and I am the technical lead for our Delphix project.  In my work with Oracle I am most interested in performance tuning.</a:t>
            </a:r>
          </a:p>
          <a:p>
            <a:pPr rtl="0">
              <a:spcBef>
                <a:spcPts val="0"/>
              </a:spcBef>
              <a:buNone/>
            </a:pPr>
            <a:endParaRPr lang="en-US" sz="1200" dirty="0" smtClean="0"/>
          </a:p>
          <a:p>
            <a:pPr rtl="0">
              <a:spcBef>
                <a:spcPts val="0"/>
              </a:spcBef>
              <a:buNone/>
            </a:pPr>
            <a:r>
              <a:rPr lang="en-US" sz="1200" dirty="0" smtClean="0"/>
              <a:t>To understand our Delphix project you need to know a little bit about food distribution.  We have suppliers and customers.  Suppliers provide us with products that restaurants need and customers, usually restaurants,  buy them from us.  Our Delphix system supported a project that moved an application related to suppliers off of our mainframe and on to a Unix and Oracle system.  We chose to put the suppliers data on an existing production database that already had a large customer application.</a:t>
            </a:r>
          </a:p>
          <a:p>
            <a:pPr rtl="0">
              <a:spcBef>
                <a:spcPts val="0"/>
              </a:spcBef>
              <a:buNone/>
            </a:pPr>
            <a:endParaRPr lang="en-US" sz="1200" dirty="0" smtClean="0"/>
          </a:p>
          <a:p>
            <a:pPr rtl="0">
              <a:spcBef>
                <a:spcPts val="0"/>
              </a:spcBef>
              <a:buNone/>
            </a:pPr>
            <a:r>
              <a:rPr lang="en-US" sz="1200" dirty="0" smtClean="0"/>
              <a:t>The new application and the old one are both heavy batch processing systems.  On the weekend the previous week’s data is processed and our database system is heavily taxed.  Our existing customer batch jobs struggle to return results in time for our Monday morning deadlines.  It was important for the project to test that the new suppliers batch processing would complete over the weekend.  It was also key that the added load from the new supplier batch jobs would not slow down the existing customer batch jobs and cause them to miss their deadline. </a:t>
            </a:r>
          </a:p>
          <a:p>
            <a:pPr rtl="0">
              <a:spcBef>
                <a:spcPts val="0"/>
              </a:spcBef>
              <a:buNone/>
            </a:pPr>
            <a:endParaRPr lang="en-US" sz="1200" dirty="0" smtClean="0"/>
          </a:p>
          <a:p>
            <a:pPr rtl="0">
              <a:spcBef>
                <a:spcPts val="0"/>
              </a:spcBef>
              <a:buNone/>
            </a:pPr>
            <a:r>
              <a:rPr lang="en-US" sz="1200" dirty="0" smtClean="0"/>
              <a:t>This talk contains a series</a:t>
            </a:r>
            <a:r>
              <a:rPr lang="en-US" sz="1200" baseline="0" dirty="0" smtClean="0"/>
              <a:t> of lessons we learned during our work with Delphix</a:t>
            </a:r>
            <a:r>
              <a:rPr lang="en-US" sz="1200" dirty="0" smtClean="0"/>
              <a:t>.  Each slide describes one important concept.  Related</a:t>
            </a:r>
            <a:r>
              <a:rPr lang="en-US" sz="1200" baseline="0" dirty="0" smtClean="0"/>
              <a:t> slides are grouped together.</a:t>
            </a:r>
            <a:r>
              <a:rPr lang="en-US" sz="1200" dirty="0" smtClean="0"/>
              <a:t>  I picked key things we learned along the way hoping that these would be helpful to you.  </a:t>
            </a:r>
          </a:p>
          <a:p>
            <a:pPr rtl="0">
              <a:spcBef>
                <a:spcPts val="0"/>
              </a:spcBef>
              <a:buNone/>
            </a:pPr>
            <a:endParaRPr lang="en-US" sz="1200" dirty="0" smtClean="0"/>
          </a:p>
          <a:p>
            <a:pPr>
              <a:spcBef>
                <a:spcPts val="0"/>
              </a:spcBef>
              <a:buNone/>
            </a:pPr>
            <a:r>
              <a:rPr lang="en-US" sz="1200" dirty="0" smtClean="0"/>
              <a:t>I plan to talk for about 30 minutes and then take time for questions.  Feel free to interrupt me in the middle if you want to ask a question before the end.  My goal is to make this useful to you so I want to answer your questions.</a:t>
            </a:r>
          </a:p>
          <a:p>
            <a:pPr>
              <a:spcBef>
                <a:spcPts val="0"/>
              </a:spcBef>
              <a:buNone/>
            </a:pPr>
            <a:endParaRPr lang="en-US" sz="1200" dirty="0" smtClean="0"/>
          </a:p>
          <a:p>
            <a:pPr>
              <a:spcBef>
                <a:spcPts val="0"/>
              </a:spcBef>
              <a:buNone/>
            </a:pPr>
            <a:r>
              <a:rPr lang="en-US" sz="1200" dirty="0" smtClean="0"/>
              <a:t>First</a:t>
            </a:r>
            <a:r>
              <a:rPr lang="en-US" sz="1200" baseline="0" dirty="0" smtClean="0"/>
              <a:t> I’m going to talk about the architecture both before and after we started using Delphix.</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ANIMATION STEPS</a:t>
            </a:r>
          </a:p>
          <a:p>
            <a:endParaRPr lang="en-US" dirty="0" smtClean="0"/>
          </a:p>
          <a:p>
            <a:r>
              <a:rPr lang="en-US" dirty="0" smtClean="0"/>
              <a:t>Before we heard about Delphix we planned to support this new suppliers project using the same approach that we normally use.  For example, in our existing customer application we had three databases - DEV, QAT, and PROD.  New packages and tables were developed in DEV.  These were migrated to QAT and tested there.  The final migration to production was from QAT to PROD.  When testing required up-to-date production data we used Oracle’s export and import utilities to refresh tables on QAT or DEV from PROD.  Usually we did not refresh all of the tables because this would take several days.  As a result our DEV and QAT databases never had completely up-to-date data.  The DEV and QAT database files were stored on the same type of expensive SAN storage that we used for PROD.  To save money on disk space DEV and QAT had less data than PROD.</a:t>
            </a: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buClr>
                <a:schemeClr val="dk1"/>
              </a:buClr>
              <a:buSzPct val="25000"/>
              <a:buFont typeface="Arial"/>
              <a:buNone/>
            </a:pPr>
            <a:r>
              <a:rPr lang="en-US" dirty="0" smtClean="0">
                <a:solidFill>
                  <a:schemeClr val="dk1"/>
                </a:solidFill>
              </a:rPr>
              <a:t>2 </a:t>
            </a:r>
            <a:r>
              <a:rPr lang="en-US" dirty="0" smtClean="0"/>
              <a:t>ANIMATION STEPS</a:t>
            </a:r>
            <a:endParaRPr lang="en-US" dirty="0" smtClean="0">
              <a:solidFill>
                <a:schemeClr val="dk1"/>
              </a:solidFill>
            </a:endParaRPr>
          </a:p>
          <a:p>
            <a:pPr marL="0" marR="0" lvl="0" indent="0" algn="l" rtl="0">
              <a:spcBef>
                <a:spcPts val="0"/>
              </a:spcBef>
              <a:buClr>
                <a:schemeClr val="dk1"/>
              </a:buClr>
              <a:buSzPct val="25000"/>
              <a:buFont typeface="Arial"/>
              <a:buNone/>
            </a:pPr>
            <a:endParaRPr lang="en-US" dirty="0" smtClean="0">
              <a:solidFill>
                <a:schemeClr val="dk1"/>
              </a:solidFill>
            </a:endParaRPr>
          </a:p>
          <a:p>
            <a:pPr marL="0" marR="0" lvl="0" indent="0" algn="l" rtl="0">
              <a:spcBef>
                <a:spcPts val="0"/>
              </a:spcBef>
              <a:buClr>
                <a:schemeClr val="dk1"/>
              </a:buClr>
              <a:buSzPct val="25000"/>
              <a:buFont typeface="Arial"/>
              <a:buNone/>
            </a:pPr>
            <a:r>
              <a:rPr lang="en-US" dirty="0" smtClean="0">
                <a:solidFill>
                  <a:schemeClr val="dk1"/>
                </a:solidFill>
              </a:rPr>
              <a:t>The suppliers project requested several new databases each requiring a large amount of disk space.  At that time we started using SIT or system integration test databases.  Now the database changes would be migrated from DEV to SIT and from SIT to QAT and then to PROD.  The idea was to continue to use our existing QAT database and PROD database for both customers and suppliers.  But the customers app would have its own DEV and SIT databases and the suppliers app would have its own DEV and SIT.  So, the project required us to add three new databases which required several terabytes of storage.  Also, the plan was to continue</a:t>
            </a:r>
            <a:r>
              <a:rPr lang="en-US" baseline="0" dirty="0" smtClean="0">
                <a:solidFill>
                  <a:schemeClr val="dk1"/>
                </a:solidFill>
              </a:rPr>
              <a:t> to use export and import for refreshes as we had on earlier systems.</a:t>
            </a:r>
            <a:endParaRPr lang="en-US" dirty="0" smtClean="0">
              <a:solidFill>
                <a:schemeClr val="dk1"/>
              </a:solidFill>
            </a:endParaRPr>
          </a:p>
          <a:p>
            <a:pPr marL="0" marR="0" lvl="0" indent="0" algn="l" rtl="0">
              <a:spcBef>
                <a:spcPts val="0"/>
              </a:spcBef>
              <a:buClr>
                <a:schemeClr val="dk1"/>
              </a:buClr>
              <a:buFont typeface="Arial"/>
              <a:buNone/>
            </a:pPr>
            <a:endParaRPr lang="en-US" i="0" u="none" strike="noStrike" cap="none" baseline="0"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spcBef>
                <a:spcPts val="0"/>
              </a:spcBef>
              <a:buNone/>
            </a:pPr>
            <a:r>
              <a:rPr lang="en-US" sz="1200" dirty="0" smtClean="0"/>
              <a:t>2 </a:t>
            </a:r>
            <a:r>
              <a:rPr lang="en-US" dirty="0" smtClean="0"/>
              <a:t>ANIMATION STEPS</a:t>
            </a:r>
          </a:p>
          <a:p>
            <a:pPr rtl="0">
              <a:spcBef>
                <a:spcPts val="0"/>
              </a:spcBef>
              <a:buNone/>
            </a:pPr>
            <a:endParaRPr lang="en-US" sz="1200" dirty="0" smtClean="0"/>
          </a:p>
          <a:p>
            <a:pPr rtl="0">
              <a:spcBef>
                <a:spcPts val="0"/>
              </a:spcBef>
              <a:buNone/>
            </a:pPr>
            <a:r>
              <a:rPr lang="en-US" sz="1200" dirty="0" smtClean="0"/>
              <a:t>Around the time that the project was getting kicked off we came up with the idea of using Delphix as a better way to support our development and test databases.</a:t>
            </a:r>
          </a:p>
          <a:p>
            <a:pPr rtl="0">
              <a:spcBef>
                <a:spcPts val="0"/>
              </a:spcBef>
              <a:buNone/>
            </a:pPr>
            <a:endParaRPr lang="en-US" sz="1200" dirty="0" smtClean="0"/>
          </a:p>
          <a:p>
            <a:pPr rtl="0">
              <a:spcBef>
                <a:spcPts val="0"/>
              </a:spcBef>
              <a:buNone/>
            </a:pPr>
            <a:r>
              <a:rPr lang="en-US" sz="1200" dirty="0" smtClean="0"/>
              <a:t>I was in a technical architect mentoring program and one assignment in that program was to research and present a new technology.  I brought up the idea of using physical clones of production databases for testing.  I had in mind using features in our storage systems or using RMAN and had not heard about Delphix.  </a:t>
            </a:r>
          </a:p>
          <a:p>
            <a:pPr rtl="0">
              <a:spcBef>
                <a:spcPts val="0"/>
              </a:spcBef>
              <a:buNone/>
            </a:pPr>
            <a:endParaRPr lang="en-US" sz="1200" dirty="0" smtClean="0"/>
          </a:p>
          <a:p>
            <a:pPr rtl="0">
              <a:spcBef>
                <a:spcPts val="0"/>
              </a:spcBef>
              <a:buNone/>
            </a:pPr>
            <a:r>
              <a:rPr lang="en-US" sz="1200" dirty="0" smtClean="0"/>
              <a:t>My thought was that our export/import refresh methods would get the data that we need for testing but it would be stored differently than in production.  So, the results of our testing would be accurate because the data values were the same as production.  However, the performance in our test environment could be very different from that in production.  The data could be stored in a very different pattern on our test databases than on our production databases.  I also had the idea that a physical copy of a production database could be done more quickly than a full export/import of the database.  So, </a:t>
            </a:r>
            <a:r>
              <a:rPr lang="en-US" sz="1200" smtClean="0"/>
              <a:t>we could </a:t>
            </a:r>
            <a:r>
              <a:rPr lang="en-US" sz="1200" dirty="0" smtClean="0"/>
              <a:t>do full refreshes more frequently and keep the test data more up to date.</a:t>
            </a:r>
          </a:p>
          <a:p>
            <a:pPr rtl="0">
              <a:spcBef>
                <a:spcPts val="0"/>
              </a:spcBef>
              <a:buNone/>
            </a:pPr>
            <a:endParaRPr lang="en-US" sz="1200" dirty="0" smtClean="0"/>
          </a:p>
          <a:p>
            <a:pPr rtl="0">
              <a:spcBef>
                <a:spcPts val="0"/>
              </a:spcBef>
              <a:buNone/>
            </a:pPr>
            <a:r>
              <a:rPr lang="en-US" sz="1200" dirty="0" smtClean="0"/>
              <a:t>My mentor liked the idea of looking at physical copies of production databases for testing and he recommended that I look at Delphix as an option.</a:t>
            </a:r>
          </a:p>
          <a:p>
            <a:pPr rtl="0">
              <a:spcBef>
                <a:spcPts val="0"/>
              </a:spcBef>
              <a:buNone/>
            </a:pPr>
            <a:endParaRPr lang="en-US" sz="1200" dirty="0" smtClean="0"/>
          </a:p>
          <a:p>
            <a:pPr rtl="0">
              <a:spcBef>
                <a:spcPts val="0"/>
              </a:spcBef>
              <a:buNone/>
            </a:pPr>
            <a:r>
              <a:rPr lang="en-US" sz="1200" dirty="0" smtClean="0"/>
              <a:t>The rest of this talk describes our experience with Delphix including the challenges we faced and the successes we enjoyed. </a:t>
            </a:r>
          </a:p>
          <a:p>
            <a:pPr rtl="0">
              <a:spcBef>
                <a:spcPts val="0"/>
              </a:spcBef>
              <a:buNone/>
            </a:pPr>
            <a:endParaRPr lang="en-US" sz="1200" dirty="0" smtClean="0"/>
          </a:p>
          <a:p>
            <a:pPr rtl="0">
              <a:spcBef>
                <a:spcPts val="0"/>
              </a:spcBef>
              <a:buNone/>
            </a:pPr>
            <a:r>
              <a:rPr lang="en-US" sz="1200" dirty="0" smtClean="0"/>
              <a:t>First let’s look at how</a:t>
            </a:r>
            <a:r>
              <a:rPr lang="en-US" sz="1200" baseline="0" dirty="0" smtClean="0"/>
              <a:t> we initially used Delphix to support the suppliers project.</a:t>
            </a:r>
            <a:endParaRPr lang="en-US" sz="1200" dirty="0" smtClean="0"/>
          </a:p>
          <a:p>
            <a:pPr rtl="0">
              <a:spcBef>
                <a:spcPts val="0"/>
              </a:spcBef>
              <a:buNone/>
            </a:pPr>
            <a:endParaRPr lang="en-US" sz="1200" dirty="0" smtClean="0"/>
          </a:p>
          <a:p>
            <a:pPr rtl="0">
              <a:spcBef>
                <a:spcPts val="0"/>
              </a:spcBef>
              <a:buNone/>
            </a:pPr>
            <a:r>
              <a:rPr lang="en-US" dirty="0" smtClean="0">
                <a:solidFill>
                  <a:schemeClr val="dk1"/>
                </a:solidFill>
              </a:rPr>
              <a:t>We created new versions of our previous DEV and QAT customer databases and called these DEV2 and QAT2.  The remaining three databases were the same new DEV and two new SIT databases that had already been requested.  </a:t>
            </a:r>
          </a:p>
          <a:p>
            <a:pPr marL="0" marR="0" lvl="0" indent="0" algn="l" rtl="0">
              <a:spcBef>
                <a:spcPts val="0"/>
              </a:spcBef>
              <a:buClr>
                <a:schemeClr val="dk1"/>
              </a:buClr>
              <a:buFont typeface="Arial"/>
              <a:buNone/>
            </a:pPr>
            <a:endParaRPr lang="en-US" dirty="0" smtClean="0">
              <a:solidFill>
                <a:schemeClr val="dk1"/>
              </a:solidFill>
            </a:endParaRPr>
          </a:p>
          <a:p>
            <a:pPr marL="0" marR="0" lvl="0" indent="0" algn="l" rtl="0">
              <a:spcBef>
                <a:spcPts val="0"/>
              </a:spcBef>
              <a:buClr>
                <a:schemeClr val="dk1"/>
              </a:buClr>
              <a:buSzPct val="25000"/>
              <a:buFont typeface="Arial"/>
              <a:buNone/>
            </a:pPr>
            <a:r>
              <a:rPr lang="en-US" dirty="0" smtClean="0">
                <a:solidFill>
                  <a:schemeClr val="dk1"/>
                </a:solidFill>
              </a:rPr>
              <a:t>Our initial plan for Delphix was to keep our databases the same as they were planned to be before we had Delphix, but to use Delphix as the storage.  We had not figured out how to take full advantage of </a:t>
            </a:r>
            <a:r>
              <a:rPr lang="en-US" dirty="0" err="1" smtClean="0">
                <a:solidFill>
                  <a:schemeClr val="dk1"/>
                </a:solidFill>
              </a:rPr>
              <a:t>Delphix’s</a:t>
            </a:r>
            <a:r>
              <a:rPr lang="en-US" dirty="0" smtClean="0">
                <a:solidFill>
                  <a:schemeClr val="dk1"/>
                </a:solidFill>
              </a:rPr>
              <a:t> fast cloning.  We thought of Delphix more as a replacement for our SAN storage, but keeping everything else the same.  </a:t>
            </a:r>
          </a:p>
          <a:p>
            <a:pPr marL="0" marR="0" lvl="0" indent="0" algn="l" rtl="0">
              <a:spcBef>
                <a:spcPts val="0"/>
              </a:spcBef>
              <a:buClr>
                <a:schemeClr val="dk1"/>
              </a:buClr>
              <a:buFont typeface="Arial"/>
              <a:buNone/>
            </a:pPr>
            <a:endParaRPr lang="en-US" dirty="0" smtClean="0">
              <a:solidFill>
                <a:schemeClr val="dk1"/>
              </a:solidFill>
            </a:endParaRPr>
          </a:p>
          <a:p>
            <a:pPr marL="0" marR="0" lvl="0" indent="0" algn="l" rtl="0">
              <a:spcBef>
                <a:spcPts val="0"/>
              </a:spcBef>
              <a:buClr>
                <a:schemeClr val="dk1"/>
              </a:buClr>
              <a:buSzPct val="25000"/>
              <a:buFont typeface="Arial"/>
              <a:buNone/>
            </a:pPr>
            <a:r>
              <a:rPr lang="en-US" dirty="0" smtClean="0">
                <a:solidFill>
                  <a:schemeClr val="dk1"/>
                </a:solidFill>
              </a:rPr>
              <a:t>We were able to take advantage of </a:t>
            </a:r>
            <a:r>
              <a:rPr lang="en-US" dirty="0" err="1" smtClean="0">
                <a:solidFill>
                  <a:schemeClr val="dk1"/>
                </a:solidFill>
              </a:rPr>
              <a:t>Delphix’s</a:t>
            </a:r>
            <a:r>
              <a:rPr lang="en-US" dirty="0" smtClean="0">
                <a:solidFill>
                  <a:schemeClr val="dk1"/>
                </a:solidFill>
              </a:rPr>
              <a:t> efficient use of disk storage.  We were able to support these 20 terabytes of virtual databases with 8 terabytes of real storage connected to our Delphix machine.  So, at first we saw Delphix as a SAN replacement that used less disk space.</a:t>
            </a:r>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dk1"/>
                </a:solidFill>
              </a:rPr>
              <a:t>2 </a:t>
            </a:r>
            <a:r>
              <a:rPr lang="en-US" dirty="0" smtClean="0"/>
              <a:t>ANIMATION STEPS</a:t>
            </a:r>
            <a:endParaRPr lang="en-US" dirty="0" smtClean="0">
              <a:solidFill>
                <a:schemeClr val="dk1"/>
              </a:solidFill>
            </a:endParaRPr>
          </a:p>
          <a:p>
            <a:endParaRPr lang="en-US" dirty="0" smtClean="0">
              <a:solidFill>
                <a:schemeClr val="dk1"/>
              </a:solidFill>
            </a:endParaRPr>
          </a:p>
          <a:p>
            <a:r>
              <a:rPr lang="en-US" dirty="0" smtClean="0">
                <a:solidFill>
                  <a:schemeClr val="dk1"/>
                </a:solidFill>
              </a:rPr>
              <a:t>Our original design using Delphix had each of the five virtual databases in its own virtual machine.  A single physical machine hosted all five HP Unix VMs.</a:t>
            </a:r>
            <a:r>
              <a:rPr lang="en-US" baseline="0" dirty="0" smtClean="0">
                <a:solidFill>
                  <a:schemeClr val="dk1"/>
                </a:solidFill>
              </a:rPr>
              <a:t>  This physical machine had a fast network connection back to the Delphix machine. </a:t>
            </a:r>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spcBef>
                <a:spcPts val="0"/>
              </a:spcBef>
              <a:buNone/>
            </a:pPr>
            <a:r>
              <a:rPr lang="en-US" sz="1200" dirty="0" smtClean="0"/>
              <a:t>Now that I’ve described our initial architecture with Delphix I want to move on to the benefits we</a:t>
            </a:r>
            <a:r>
              <a:rPr lang="en-US" sz="1200" baseline="0" dirty="0" smtClean="0"/>
              <a:t> have experienced.</a:t>
            </a:r>
            <a:endParaRPr lang="en-US" sz="1200" dirty="0" smtClean="0"/>
          </a:p>
          <a:p>
            <a:pPr rtl="0">
              <a:spcBef>
                <a:spcPts val="0"/>
              </a:spcBef>
              <a:buNone/>
            </a:pPr>
            <a:endParaRPr lang="en-US" sz="1200" dirty="0" smtClean="0"/>
          </a:p>
          <a:p>
            <a:pPr rtl="0">
              <a:spcBef>
                <a:spcPts val="0"/>
              </a:spcBef>
              <a:buNone/>
            </a:pPr>
            <a:r>
              <a:rPr lang="en-US" sz="1200" dirty="0" smtClean="0"/>
              <a:t>Throughout my time using Delphix it has been great at quickly and easily creating clones of a large production database.  I think of Delphix as having “fast clones”.  I use a graphical web based interface to create a new copy of a 6 terabyte production database in 15 minutes.  Full export/imports of a database this large take us days, and RMAN clones take hours, and both require manual effort.  But Delphix is fast and easy to use - fast clones.</a:t>
            </a:r>
          </a:p>
          <a:p>
            <a:pPr rtl="0">
              <a:spcBef>
                <a:spcPts val="0"/>
              </a:spcBef>
              <a:buNone/>
            </a:pPr>
            <a:endParaRPr lang="en-US" sz="1200" dirty="0" smtClean="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spcBef>
                <a:spcPts val="0"/>
              </a:spcBef>
              <a:buNone/>
            </a:pPr>
            <a:r>
              <a:rPr lang="en-US" sz="1200" dirty="0" smtClean="0"/>
              <a:t>Our upper management was very happy with a production recovery that we did using Delphix.  This was an unplanned benefit of our Delphix project.</a:t>
            </a:r>
          </a:p>
          <a:p>
            <a:pPr rtl="0">
              <a:spcBef>
                <a:spcPts val="0"/>
              </a:spcBef>
              <a:buNone/>
            </a:pPr>
            <a:endParaRPr lang="en-US" sz="1200" dirty="0" smtClean="0"/>
          </a:p>
          <a:p>
            <a:pPr rtl="0">
              <a:spcBef>
                <a:spcPts val="0"/>
              </a:spcBef>
              <a:buNone/>
            </a:pPr>
            <a:r>
              <a:rPr lang="en-US" sz="1200" dirty="0" smtClean="0"/>
              <a:t>The production database that we have connected to Delphix needed a table to be recovered.  Either a job ran at the wrong time or the table was emptied by mistake.  </a:t>
            </a:r>
          </a:p>
          <a:p>
            <a:pPr rtl="0">
              <a:spcBef>
                <a:spcPts val="0"/>
              </a:spcBef>
              <a:buNone/>
            </a:pPr>
            <a:endParaRPr lang="en-US" sz="1200" dirty="0" smtClean="0"/>
          </a:p>
          <a:p>
            <a:pPr rtl="0">
              <a:spcBef>
                <a:spcPts val="0"/>
              </a:spcBef>
              <a:buNone/>
            </a:pPr>
            <a:r>
              <a:rPr lang="en-US" sz="1200" dirty="0" smtClean="0"/>
              <a:t>Without Delphix we would have used RMAN to do an incomplete </a:t>
            </a:r>
            <a:r>
              <a:rPr lang="en-US" sz="1200" dirty="0" smtClean="0">
                <a:solidFill>
                  <a:schemeClr val="dk1"/>
                </a:solidFill>
              </a:rPr>
              <a:t>recovery to the time just before the table was damaged.  To use RMAN we would have to find a host with enough free memory and disk space.  The restore and recovery of a 6 terabyte database would take a number of hours. </a:t>
            </a:r>
            <a:r>
              <a:rPr lang="en-US" sz="1200" dirty="0" smtClean="0"/>
              <a:t>The equivalent in Delphix took several minutes.</a:t>
            </a:r>
          </a:p>
          <a:p>
            <a:pPr rtl="0">
              <a:spcBef>
                <a:spcPts val="0"/>
              </a:spcBef>
              <a:buNone/>
            </a:pPr>
            <a:endParaRPr lang="en-US" sz="1200" dirty="0" smtClean="0"/>
          </a:p>
          <a:p>
            <a:pPr rtl="0">
              <a:spcBef>
                <a:spcPts val="0"/>
              </a:spcBef>
              <a:buNone/>
            </a:pPr>
            <a:r>
              <a:rPr lang="en-US" sz="1200" dirty="0" smtClean="0"/>
              <a:t>An Oracle bug that we hit during our recovery multiplied the value of </a:t>
            </a:r>
            <a:r>
              <a:rPr lang="en-US" sz="1200" dirty="0" err="1" smtClean="0"/>
              <a:t>Delphix’s</a:t>
            </a:r>
            <a:r>
              <a:rPr lang="en-US" sz="1200" dirty="0" smtClean="0"/>
              <a:t> fast cloning.  Because of the bug our first recovery failed and we had to start over.  I researched the bug and found a workaround.  It took me two or three times to correctly apply the workaround so each time I had to start over.  Even with three or four restores and recoveries we had the missing table back in three hours.  </a:t>
            </a:r>
          </a:p>
          <a:p>
            <a:pPr rtl="0">
              <a:spcBef>
                <a:spcPts val="0"/>
              </a:spcBef>
              <a:buNone/>
            </a:pPr>
            <a:endParaRPr lang="en-US" sz="1200" dirty="0" smtClean="0"/>
          </a:p>
          <a:p>
            <a:pPr rtl="0">
              <a:spcBef>
                <a:spcPts val="0"/>
              </a:spcBef>
              <a:buNone/>
            </a:pPr>
            <a:r>
              <a:rPr lang="en-US" sz="1200" dirty="0" smtClean="0"/>
              <a:t>The same process with RMAN, three or four RMAN restores and recoveries of a 6 terabyte database, would have taken all night.</a:t>
            </a:r>
          </a:p>
          <a:p>
            <a:pPr rtl="0">
              <a:spcBef>
                <a:spcPts val="0"/>
              </a:spcBef>
              <a:buNone/>
            </a:pPr>
            <a:endParaRPr lang="en-US" sz="1200" dirty="0" smtClean="0"/>
          </a:p>
          <a:p>
            <a:pPr rtl="0">
              <a:spcBef>
                <a:spcPts val="0"/>
              </a:spcBef>
              <a:buNone/>
            </a:pPr>
            <a:r>
              <a:rPr lang="en-US" sz="1200" dirty="0" smtClean="0"/>
              <a:t>This example supports my description of Delphix as “fast clones”.  It is really nice being able to pick a time in the past 7 days and create a copy of a 6 terabyte database in minutes.</a:t>
            </a:r>
          </a:p>
          <a:p>
            <a:pPr>
              <a:spcBef>
                <a:spcPts val="0"/>
              </a:spcBef>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0A15F73-F2E6-4349-B5BE-30800431914E}"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pic>
        <p:nvPicPr>
          <p:cNvPr id="2" name="Picture 6" descr="USF-PRI-C_RGB.png"/>
          <p:cNvPicPr>
            <a:picLocks noChangeAspect="1"/>
          </p:cNvPicPr>
          <p:nvPr userDrawn="1"/>
        </p:nvPicPr>
        <p:blipFill>
          <a:blip r:embed="rId2"/>
          <a:srcRect/>
          <a:stretch>
            <a:fillRect/>
          </a:stretch>
        </p:blipFill>
        <p:spPr bwMode="auto">
          <a:xfrm>
            <a:off x="2879725" y="1719263"/>
            <a:ext cx="3367088" cy="3429000"/>
          </a:xfrm>
          <a:prstGeom prst="rect">
            <a:avLst/>
          </a:prstGeom>
          <a:noFill/>
          <a:ln w="9525">
            <a:noFill/>
            <a:miter lim="800000"/>
            <a:headEnd/>
            <a:tailEnd/>
          </a:ln>
        </p:spPr>
      </p:pic>
      <p:sp>
        <p:nvSpPr>
          <p:cNvPr id="3" name="Rectangle 7"/>
          <p:cNvSpPr/>
          <p:nvPr userDrawn="1"/>
        </p:nvSpPr>
        <p:spPr>
          <a:xfrm>
            <a:off x="0" y="6705600"/>
            <a:ext cx="9144000" cy="152400"/>
          </a:xfrm>
          <a:prstGeom prst="rect">
            <a:avLst/>
          </a:prstGeom>
          <a:solidFill>
            <a:srgbClr val="5C87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5C8727"/>
              </a:solidFill>
            </a:endParaRPr>
          </a:p>
        </p:txBody>
      </p:sp>
      <p:pic>
        <p:nvPicPr>
          <p:cNvPr id="4" name="Picture 1"/>
          <p:cNvPicPr>
            <a:picLocks noChangeAspect="1" noChangeArrowheads="1"/>
          </p:cNvPicPr>
          <p:nvPr userDrawn="1"/>
        </p:nvPicPr>
        <p:blipFill>
          <a:blip r:embed="rId3"/>
          <a:srcRect/>
          <a:stretch>
            <a:fillRect/>
          </a:stretch>
        </p:blipFill>
        <p:spPr bwMode="auto">
          <a:xfrm>
            <a:off x="2857500" y="1681163"/>
            <a:ext cx="3429000" cy="34956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duction slide">
    <p:spTree>
      <p:nvGrpSpPr>
        <p:cNvPr id="1" name=""/>
        <p:cNvGrpSpPr/>
        <p:nvPr/>
      </p:nvGrpSpPr>
      <p:grpSpPr>
        <a:xfrm>
          <a:off x="0" y="0"/>
          <a:ext cx="0" cy="0"/>
          <a:chOff x="0" y="0"/>
          <a:chExt cx="0" cy="0"/>
        </a:xfrm>
      </p:grpSpPr>
      <p:pic>
        <p:nvPicPr>
          <p:cNvPr id="4" name="Picture 6" descr="USF Tickertape Graphic-RGB_PPT_v2.jpg"/>
          <p:cNvPicPr>
            <a:picLocks noChangeAspect="1"/>
          </p:cNvPicPr>
          <p:nvPr userDrawn="1"/>
        </p:nvPicPr>
        <p:blipFill>
          <a:blip r:embed="rId2"/>
          <a:srcRect/>
          <a:stretch>
            <a:fillRect/>
          </a:stretch>
        </p:blipFill>
        <p:spPr bwMode="auto">
          <a:xfrm>
            <a:off x="347663" y="2636838"/>
            <a:ext cx="8394700" cy="914400"/>
          </a:xfrm>
          <a:prstGeom prst="rect">
            <a:avLst/>
          </a:prstGeom>
          <a:noFill/>
          <a:ln w="9525">
            <a:noFill/>
            <a:miter lim="800000"/>
            <a:headEnd/>
            <a:tailEnd/>
          </a:ln>
        </p:spPr>
      </p:pic>
      <p:cxnSp>
        <p:nvCxnSpPr>
          <p:cNvPr id="5" name="Straight Connector 7"/>
          <p:cNvCxnSpPr/>
          <p:nvPr userDrawn="1"/>
        </p:nvCxnSpPr>
        <p:spPr>
          <a:xfrm>
            <a:off x="3119438" y="4187825"/>
            <a:ext cx="449262" cy="0"/>
          </a:xfrm>
          <a:prstGeom prst="line">
            <a:avLst/>
          </a:prstGeom>
          <a:ln w="12700">
            <a:solidFill>
              <a:srgbClr val="CF452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userDrawn="1"/>
        </p:nvCxnSpPr>
        <p:spPr>
          <a:xfrm>
            <a:off x="3119438" y="6059488"/>
            <a:ext cx="449262" cy="0"/>
          </a:xfrm>
          <a:prstGeom prst="line">
            <a:avLst/>
          </a:prstGeom>
          <a:ln w="12700">
            <a:solidFill>
              <a:srgbClr val="CF4520"/>
            </a:solidFill>
          </a:ln>
          <a:effectLst/>
        </p:spPr>
        <p:style>
          <a:lnRef idx="2">
            <a:schemeClr val="accent1"/>
          </a:lnRef>
          <a:fillRef idx="0">
            <a:schemeClr val="accent1"/>
          </a:fillRef>
          <a:effectRef idx="1">
            <a:schemeClr val="accent1"/>
          </a:effectRef>
          <a:fontRef idx="minor">
            <a:schemeClr val="tx1"/>
          </a:fontRef>
        </p:style>
      </p:cxnSp>
      <p:sp>
        <p:nvSpPr>
          <p:cNvPr id="7" name="Rectangle 11"/>
          <p:cNvSpPr/>
          <p:nvPr userDrawn="1"/>
        </p:nvSpPr>
        <p:spPr>
          <a:xfrm>
            <a:off x="0" y="6705600"/>
            <a:ext cx="9144000" cy="152400"/>
          </a:xfrm>
          <a:prstGeom prst="rect">
            <a:avLst/>
          </a:prstGeom>
          <a:solidFill>
            <a:srgbClr val="5C87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5C8727"/>
              </a:solidFill>
            </a:endParaRPr>
          </a:p>
        </p:txBody>
      </p:sp>
      <p:sp>
        <p:nvSpPr>
          <p:cNvPr id="8" name="Text Placeholder 2"/>
          <p:cNvSpPr>
            <a:spLocks/>
          </p:cNvSpPr>
          <p:nvPr userDrawn="1"/>
        </p:nvSpPr>
        <p:spPr bwMode="auto">
          <a:xfrm>
            <a:off x="3119438" y="4324350"/>
            <a:ext cx="4792662" cy="314325"/>
          </a:xfrm>
          <a:prstGeom prst="rect">
            <a:avLst/>
          </a:prstGeom>
          <a:noFill/>
          <a:ln w="9525">
            <a:noFill/>
            <a:miter lim="800000"/>
            <a:headEnd/>
            <a:tailEnd/>
          </a:ln>
        </p:spPr>
        <p:txBody>
          <a:bodyPr lIns="0" tIns="0" rIns="0" bIns="0"/>
          <a:lstStyle/>
          <a:p>
            <a:pPr eaLnBrk="0" hangingPunct="0">
              <a:lnSpc>
                <a:spcPct val="85000"/>
              </a:lnSpc>
              <a:spcBef>
                <a:spcPts val="100"/>
              </a:spcBef>
              <a:buFont typeface="Arial" charset="0"/>
              <a:buNone/>
              <a:defRPr/>
            </a:pPr>
            <a:r>
              <a:rPr lang="en-US" sz="1600" dirty="0">
                <a:solidFill>
                  <a:srgbClr val="969696"/>
                </a:solidFill>
              </a:rPr>
              <a:t>A Taste of What’s Cooking at US Foods</a:t>
            </a:r>
          </a:p>
        </p:txBody>
      </p:sp>
      <p:pic>
        <p:nvPicPr>
          <p:cNvPr id="9" name="Picture 5" descr="USF-PRI-C.jpg"/>
          <p:cNvPicPr>
            <a:picLocks noChangeAspect="1"/>
          </p:cNvPicPr>
          <p:nvPr userDrawn="1"/>
        </p:nvPicPr>
        <p:blipFill>
          <a:blip r:embed="rId3"/>
          <a:srcRect/>
          <a:stretch>
            <a:fillRect/>
          </a:stretch>
        </p:blipFill>
        <p:spPr bwMode="auto">
          <a:xfrm>
            <a:off x="414338" y="346075"/>
            <a:ext cx="1568450" cy="1600200"/>
          </a:xfrm>
          <a:prstGeom prst="rect">
            <a:avLst/>
          </a:prstGeom>
          <a:noFill/>
          <a:ln w="9525">
            <a:noFill/>
            <a:miter lim="800000"/>
            <a:headEnd/>
            <a:tailEnd/>
          </a:ln>
        </p:spPr>
      </p:pic>
      <p:sp>
        <p:nvSpPr>
          <p:cNvPr id="2" name="Title 1"/>
          <p:cNvSpPr>
            <a:spLocks noGrp="1"/>
          </p:cNvSpPr>
          <p:nvPr>
            <p:ph type="title"/>
          </p:nvPr>
        </p:nvSpPr>
        <p:spPr>
          <a:xfrm>
            <a:off x="3119699" y="4684528"/>
            <a:ext cx="4791654" cy="866119"/>
          </a:xfrm>
        </p:spPr>
        <p:txBody>
          <a:bodyPr anchor="t"/>
          <a:lstStyle>
            <a:lvl1pPr algn="l">
              <a:lnSpc>
                <a:spcPts val="3100"/>
              </a:lnSpc>
              <a:defRPr sz="3000" b="0" i="0" cap="none">
                <a:latin typeface="Arial"/>
              </a:defRPr>
            </a:lvl1pPr>
          </a:lstStyle>
          <a:p>
            <a:r>
              <a:rPr lang="en-US" dirty="0" smtClean="0"/>
              <a:t>Click to edit Master title style</a:t>
            </a:r>
            <a:endParaRPr lang="en-US" dirty="0"/>
          </a:p>
        </p:txBody>
      </p:sp>
      <p:sp>
        <p:nvSpPr>
          <p:cNvPr id="11" name="Text Placeholder 2"/>
          <p:cNvSpPr>
            <a:spLocks noGrp="1"/>
          </p:cNvSpPr>
          <p:nvPr>
            <p:ph type="body" idx="10"/>
          </p:nvPr>
        </p:nvSpPr>
        <p:spPr>
          <a:xfrm>
            <a:off x="3119699" y="5550341"/>
            <a:ext cx="4791654" cy="315281"/>
          </a:xfrm>
        </p:spPr>
        <p:txBody>
          <a:bodyPr/>
          <a:lstStyle>
            <a:lvl1pPr marL="0" indent="0">
              <a:lnSpc>
                <a:spcPts val="2400"/>
              </a:lnSpc>
              <a:spcBef>
                <a:spcPts val="0"/>
              </a:spcBef>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5"/>
          <p:cNvSpPr txBox="1"/>
          <p:nvPr userDrawn="1"/>
        </p:nvSpPr>
        <p:spPr>
          <a:xfrm>
            <a:off x="1957388" y="574675"/>
            <a:ext cx="184150" cy="369888"/>
          </a:xfrm>
          <a:prstGeom prst="rect">
            <a:avLst/>
          </a:prstGeom>
          <a:noFill/>
        </p:spPr>
        <p:txBody>
          <a:bodyPr wrap="none">
            <a:spAutoFit/>
          </a:bodyPr>
          <a:lstStyle/>
          <a:p>
            <a:pPr fontAlgn="auto">
              <a:spcBef>
                <a:spcPts val="0"/>
              </a:spcBef>
              <a:spcAft>
                <a:spcPts val="0"/>
              </a:spcAft>
              <a:defRPr/>
            </a:pPr>
            <a:endParaRPr lang="en-US" dirty="0">
              <a:latin typeface="+mn-lt"/>
            </a:endParaRPr>
          </a:p>
        </p:txBody>
      </p:sp>
      <p:pic>
        <p:nvPicPr>
          <p:cNvPr id="5" name="Picture 13" descr="USF-PRI-C_RGB.png"/>
          <p:cNvPicPr>
            <a:picLocks noChangeAspect="1"/>
          </p:cNvPicPr>
          <p:nvPr userDrawn="1"/>
        </p:nvPicPr>
        <p:blipFill>
          <a:blip r:embed="rId2"/>
          <a:srcRect/>
          <a:stretch>
            <a:fillRect/>
          </a:stretch>
        </p:blipFill>
        <p:spPr bwMode="auto">
          <a:xfrm>
            <a:off x="8058150" y="212725"/>
            <a:ext cx="731838" cy="731838"/>
          </a:xfrm>
          <a:prstGeom prst="rect">
            <a:avLst/>
          </a:prstGeom>
          <a:noFill/>
          <a:ln w="9525">
            <a:noFill/>
            <a:miter lim="800000"/>
            <a:headEnd/>
            <a:tailEnd/>
          </a:ln>
        </p:spPr>
      </p:pic>
      <p:sp>
        <p:nvSpPr>
          <p:cNvPr id="6" name="Rectangle 8"/>
          <p:cNvSpPr/>
          <p:nvPr userDrawn="1"/>
        </p:nvSpPr>
        <p:spPr>
          <a:xfrm>
            <a:off x="7972425" y="127000"/>
            <a:ext cx="823913"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3"/>
          <p:cNvSpPr txBox="1">
            <a:spLocks/>
          </p:cNvSpPr>
          <p:nvPr userDrawn="1"/>
        </p:nvSpPr>
        <p:spPr>
          <a:xfrm>
            <a:off x="8128000" y="6475413"/>
            <a:ext cx="674688" cy="365125"/>
          </a:xfrm>
          <a:prstGeom prst="rect">
            <a:avLst/>
          </a:prstGeom>
        </p:spPr>
        <p:txBody>
          <a:bodyPr lIns="0" tIns="0" rIns="0" bIns="0"/>
          <a:lstStyle/>
          <a:p>
            <a:pPr algn="r" fontAlgn="auto">
              <a:spcBef>
                <a:spcPts val="0"/>
              </a:spcBef>
              <a:spcAft>
                <a:spcPts val="0"/>
              </a:spcAft>
              <a:defRPr/>
            </a:pPr>
            <a:fld id="{27F07274-F904-4DE6-93B9-378CD1A2A4DB}" type="slidenum">
              <a:rPr lang="en-US" sz="1000">
                <a:solidFill>
                  <a:srgbClr val="717073"/>
                </a:solidFill>
                <a:latin typeface="+mn-lt"/>
              </a:rPr>
              <a:pPr algn="r" fontAlgn="auto">
                <a:spcBef>
                  <a:spcPts val="0"/>
                </a:spcBef>
                <a:spcAft>
                  <a:spcPts val="0"/>
                </a:spcAft>
                <a:defRPr/>
              </a:pPr>
              <a:t>‹#›</a:t>
            </a:fld>
            <a:endParaRPr lang="en-US" sz="1000" dirty="0">
              <a:solidFill>
                <a:srgbClr val="717073"/>
              </a:solidFill>
              <a:latin typeface="+mn-lt"/>
            </a:endParaRPr>
          </a:p>
        </p:txBody>
      </p:sp>
      <p:pic>
        <p:nvPicPr>
          <p:cNvPr id="8" name="Picture 2"/>
          <p:cNvPicPr>
            <a:picLocks noChangeAspect="1" noChangeArrowheads="1"/>
          </p:cNvPicPr>
          <p:nvPr userDrawn="1"/>
        </p:nvPicPr>
        <p:blipFill>
          <a:blip r:embed="rId3"/>
          <a:srcRect/>
          <a:stretch>
            <a:fillRect/>
          </a:stretch>
        </p:blipFill>
        <p:spPr bwMode="auto">
          <a:xfrm>
            <a:off x="8047038" y="195263"/>
            <a:ext cx="727075" cy="739775"/>
          </a:xfrm>
          <a:prstGeom prst="rect">
            <a:avLst/>
          </a:prstGeom>
          <a:noFill/>
          <a:ln w="9525">
            <a:noFill/>
            <a:miter lim="800000"/>
            <a:headEnd/>
            <a:tailEnd/>
          </a:ln>
        </p:spPr>
      </p:pic>
      <p:pic>
        <p:nvPicPr>
          <p:cNvPr id="9" name="Picture 2"/>
          <p:cNvPicPr>
            <a:picLocks noChangeAspect="1" noChangeArrowheads="1"/>
          </p:cNvPicPr>
          <p:nvPr userDrawn="1"/>
        </p:nvPicPr>
        <p:blipFill>
          <a:blip r:embed="rId4"/>
          <a:srcRect/>
          <a:stretch>
            <a:fillRect/>
          </a:stretch>
        </p:blipFill>
        <p:spPr bwMode="auto">
          <a:xfrm>
            <a:off x="569913" y="6424613"/>
            <a:ext cx="3657600" cy="279400"/>
          </a:xfrm>
          <a:prstGeom prst="rect">
            <a:avLst/>
          </a:prstGeom>
          <a:noFill/>
          <a:ln w="9525">
            <a:noFill/>
            <a:miter lim="800000"/>
            <a:headEnd/>
            <a:tailEnd/>
          </a:ln>
        </p:spPr>
      </p:pic>
      <p:sp>
        <p:nvSpPr>
          <p:cNvPr id="2" name="Title 1"/>
          <p:cNvSpPr>
            <a:spLocks noGrp="1"/>
          </p:cNvSpPr>
          <p:nvPr>
            <p:ph type="title"/>
          </p:nvPr>
        </p:nvSpPr>
        <p:spPr>
          <a:xfrm>
            <a:off x="557213" y="101600"/>
            <a:ext cx="7221537" cy="854075"/>
          </a:xfrm>
        </p:spPr>
        <p:txBody>
          <a:bodyPr/>
          <a:lstStyle>
            <a:lvl1pPr>
              <a:lnSpc>
                <a:spcPct val="100000"/>
              </a:lnSpc>
              <a:defRPr/>
            </a:lvl1pPr>
          </a:lstStyle>
          <a:p>
            <a:r>
              <a:rPr lang="en-CA" dirty="0" smtClean="0"/>
              <a:t>Click to edit Master title style</a:t>
            </a:r>
            <a:endParaRPr lang="en-US" dirty="0"/>
          </a:p>
        </p:txBody>
      </p:sp>
      <p:sp>
        <p:nvSpPr>
          <p:cNvPr id="3" name="Content Placeholder 2"/>
          <p:cNvSpPr>
            <a:spLocks noGrp="1"/>
          </p:cNvSpPr>
          <p:nvPr>
            <p:ph idx="1"/>
          </p:nvPr>
        </p:nvSpPr>
        <p:spPr>
          <a:xfrm>
            <a:off x="557784" y="1280159"/>
            <a:ext cx="8101584" cy="4110985"/>
          </a:xfrm>
        </p:spPr>
        <p:txBody>
          <a:bodyPr/>
          <a:lstStyle>
            <a:lvl2pPr>
              <a:buFontTx/>
              <a:buChar char="–"/>
              <a:defRPr/>
            </a:lvl2pPr>
            <a:lvl4pPr>
              <a:buFontTx/>
              <a:buChar char="–"/>
              <a:defRPr/>
            </a:lvl4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3"/>
          <p:cNvSpPr>
            <a:spLocks noGrp="1"/>
          </p:cNvSpPr>
          <p:nvPr>
            <p:ph type="sldNum" sz="quarter" idx="10"/>
          </p:nvPr>
        </p:nvSpPr>
        <p:spPr/>
        <p:txBody>
          <a:bodyPr/>
          <a:lstStyle>
            <a:lvl1pPr algn="l">
              <a:defRPr sz="1000" b="0">
                <a:solidFill>
                  <a:srgbClr val="717073"/>
                </a:solidFill>
              </a:defRPr>
            </a:lvl1pPr>
          </a:lstStyle>
          <a:p>
            <a:pPr>
              <a:defRPr/>
            </a:pPr>
            <a:fld id="{B122193E-9041-4352-9B2A-E1CB5CC413DC}" type="slidenum">
              <a:rPr lang="en-US"/>
              <a:pPr>
                <a:defRPr/>
              </a:pPr>
              <a:t>‹#›</a:t>
            </a:fld>
            <a:endParaRPr lang="en-US" dirty="0"/>
          </a:p>
        </p:txBody>
      </p:sp>
      <p:sp>
        <p:nvSpPr>
          <p:cNvPr id="11" name="Footer Placeholder 4"/>
          <p:cNvSpPr>
            <a:spLocks noGrp="1"/>
          </p:cNvSpPr>
          <p:nvPr>
            <p:ph type="ftr" sz="quarter" idx="11"/>
          </p:nvPr>
        </p:nvSpPr>
        <p:spPr/>
        <p:txBody>
          <a:bodyPr/>
          <a:lstStyle>
            <a:lvl1pPr algn="l">
              <a:defRPr sz="1000">
                <a:solidFill>
                  <a:srgbClr val="717073"/>
                </a:solidFill>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57213" y="1216025"/>
            <a:ext cx="8102600" cy="4714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2" name="Slide Number Placeholder 3"/>
          <p:cNvSpPr>
            <a:spLocks noGrp="1"/>
          </p:cNvSpPr>
          <p:nvPr>
            <p:ph type="sldNum" sz="quarter" idx="4"/>
          </p:nvPr>
        </p:nvSpPr>
        <p:spPr>
          <a:xfrm>
            <a:off x="8115300" y="6246813"/>
            <a:ext cx="674688" cy="365125"/>
          </a:xfrm>
          <a:prstGeom prst="rect">
            <a:avLst/>
          </a:prstGeom>
        </p:spPr>
        <p:txBody>
          <a:bodyPr vert="horz" lIns="0" tIns="0" rIns="0" bIns="0" rtlCol="0" anchor="t" anchorCtr="0"/>
          <a:lstStyle>
            <a:lvl1pPr algn="l" fontAlgn="auto">
              <a:spcBef>
                <a:spcPts val="0"/>
              </a:spcBef>
              <a:spcAft>
                <a:spcPts val="0"/>
              </a:spcAft>
              <a:defRPr sz="1000" b="0">
                <a:solidFill>
                  <a:srgbClr val="717073"/>
                </a:solidFill>
                <a:latin typeface="+mn-lt"/>
              </a:defRPr>
            </a:lvl1pPr>
          </a:lstStyle>
          <a:p>
            <a:pPr>
              <a:defRPr/>
            </a:pPr>
            <a:fld id="{0E220BED-B003-4A89-9287-B523247896D2}" type="slidenum">
              <a:rPr lang="en-US"/>
              <a:pPr>
                <a:defRPr/>
              </a:pPr>
              <a:t>‹#›</a:t>
            </a:fld>
            <a:endParaRPr lang="en-US" dirty="0"/>
          </a:p>
        </p:txBody>
      </p:sp>
      <p:sp>
        <p:nvSpPr>
          <p:cNvPr id="13" name="Footer Placeholder 4"/>
          <p:cNvSpPr>
            <a:spLocks noGrp="1"/>
          </p:cNvSpPr>
          <p:nvPr>
            <p:ph type="ftr" sz="quarter" idx="3"/>
          </p:nvPr>
        </p:nvSpPr>
        <p:spPr>
          <a:xfrm>
            <a:off x="557213" y="6246813"/>
            <a:ext cx="6846887" cy="365125"/>
          </a:xfrm>
          <a:prstGeom prst="rect">
            <a:avLst/>
          </a:prstGeom>
        </p:spPr>
        <p:txBody>
          <a:bodyPr vert="horz" lIns="0" tIns="0" rIns="0" bIns="0" rtlCol="0" anchor="t" anchorCtr="0"/>
          <a:lstStyle>
            <a:lvl1pPr algn="l" fontAlgn="auto">
              <a:spcBef>
                <a:spcPts val="0"/>
              </a:spcBef>
              <a:spcAft>
                <a:spcPts val="0"/>
              </a:spcAft>
              <a:defRPr sz="1000">
                <a:solidFill>
                  <a:srgbClr val="717073"/>
                </a:solidFill>
                <a:latin typeface="+mn-lt"/>
              </a:defRPr>
            </a:lvl1pPr>
          </a:lstStyle>
          <a:p>
            <a:pPr>
              <a:defRPr/>
            </a:pPr>
            <a:endParaRPr lang="en-US" dirty="0"/>
          </a:p>
        </p:txBody>
      </p:sp>
      <p:sp>
        <p:nvSpPr>
          <p:cNvPr id="1029" name="Title Placeholder 1"/>
          <p:cNvSpPr>
            <a:spLocks noGrp="1"/>
          </p:cNvSpPr>
          <p:nvPr>
            <p:ph type="title"/>
          </p:nvPr>
        </p:nvSpPr>
        <p:spPr bwMode="auto">
          <a:xfrm>
            <a:off x="557213" y="0"/>
            <a:ext cx="7221537"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CA"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ftr="0" dt="0"/>
  <p:txStyles>
    <p:titleStyle>
      <a:lvl1pPr algn="l" defTabSz="457200" rtl="0" eaLnBrk="0" fontAlgn="base" hangingPunct="0">
        <a:lnSpc>
          <a:spcPts val="3100"/>
        </a:lnSpc>
        <a:spcBef>
          <a:spcPct val="0"/>
        </a:spcBef>
        <a:spcAft>
          <a:spcPct val="0"/>
        </a:spcAft>
        <a:defRPr sz="2400" b="1" kern="1200">
          <a:solidFill>
            <a:srgbClr val="717073"/>
          </a:solidFill>
          <a:latin typeface="+mj-lt"/>
          <a:ea typeface="+mj-ea"/>
          <a:cs typeface="+mj-cs"/>
        </a:defRPr>
      </a:lvl1pPr>
      <a:lvl2pPr algn="l" defTabSz="457200" rtl="0" eaLnBrk="0" fontAlgn="base" hangingPunct="0">
        <a:lnSpc>
          <a:spcPts val="3100"/>
        </a:lnSpc>
        <a:spcBef>
          <a:spcPct val="0"/>
        </a:spcBef>
        <a:spcAft>
          <a:spcPct val="0"/>
        </a:spcAft>
        <a:defRPr sz="2400" b="1">
          <a:solidFill>
            <a:srgbClr val="717073"/>
          </a:solidFill>
          <a:latin typeface="Arial" charset="0"/>
          <a:cs typeface="Arial" charset="0"/>
        </a:defRPr>
      </a:lvl2pPr>
      <a:lvl3pPr algn="l" defTabSz="457200" rtl="0" eaLnBrk="0" fontAlgn="base" hangingPunct="0">
        <a:lnSpc>
          <a:spcPts val="3100"/>
        </a:lnSpc>
        <a:spcBef>
          <a:spcPct val="0"/>
        </a:spcBef>
        <a:spcAft>
          <a:spcPct val="0"/>
        </a:spcAft>
        <a:defRPr sz="2400" b="1">
          <a:solidFill>
            <a:srgbClr val="717073"/>
          </a:solidFill>
          <a:latin typeface="Arial" charset="0"/>
          <a:cs typeface="Arial" charset="0"/>
        </a:defRPr>
      </a:lvl3pPr>
      <a:lvl4pPr algn="l" defTabSz="457200" rtl="0" eaLnBrk="0" fontAlgn="base" hangingPunct="0">
        <a:lnSpc>
          <a:spcPts val="3100"/>
        </a:lnSpc>
        <a:spcBef>
          <a:spcPct val="0"/>
        </a:spcBef>
        <a:spcAft>
          <a:spcPct val="0"/>
        </a:spcAft>
        <a:defRPr sz="2400" b="1">
          <a:solidFill>
            <a:srgbClr val="717073"/>
          </a:solidFill>
          <a:latin typeface="Arial" charset="0"/>
          <a:cs typeface="Arial" charset="0"/>
        </a:defRPr>
      </a:lvl4pPr>
      <a:lvl5pPr algn="l" defTabSz="457200" rtl="0" eaLnBrk="0" fontAlgn="base" hangingPunct="0">
        <a:lnSpc>
          <a:spcPts val="3100"/>
        </a:lnSpc>
        <a:spcBef>
          <a:spcPct val="0"/>
        </a:spcBef>
        <a:spcAft>
          <a:spcPct val="0"/>
        </a:spcAft>
        <a:defRPr sz="2400" b="1">
          <a:solidFill>
            <a:srgbClr val="717073"/>
          </a:solidFill>
          <a:latin typeface="Arial" charset="0"/>
          <a:cs typeface="Arial" charset="0"/>
        </a:defRPr>
      </a:lvl5pPr>
      <a:lvl6pPr marL="457200" algn="l" defTabSz="457200" rtl="0" fontAlgn="base">
        <a:lnSpc>
          <a:spcPts val="3100"/>
        </a:lnSpc>
        <a:spcBef>
          <a:spcPct val="0"/>
        </a:spcBef>
        <a:spcAft>
          <a:spcPct val="0"/>
        </a:spcAft>
        <a:defRPr sz="2600" b="1">
          <a:solidFill>
            <a:srgbClr val="717073"/>
          </a:solidFill>
          <a:latin typeface="Arial" charset="0"/>
          <a:cs typeface="Arial" charset="0"/>
        </a:defRPr>
      </a:lvl6pPr>
      <a:lvl7pPr marL="914400" algn="l" defTabSz="457200" rtl="0" fontAlgn="base">
        <a:lnSpc>
          <a:spcPts val="3100"/>
        </a:lnSpc>
        <a:spcBef>
          <a:spcPct val="0"/>
        </a:spcBef>
        <a:spcAft>
          <a:spcPct val="0"/>
        </a:spcAft>
        <a:defRPr sz="2600" b="1">
          <a:solidFill>
            <a:srgbClr val="717073"/>
          </a:solidFill>
          <a:latin typeface="Arial" charset="0"/>
          <a:cs typeface="Arial" charset="0"/>
        </a:defRPr>
      </a:lvl7pPr>
      <a:lvl8pPr marL="1371600" algn="l" defTabSz="457200" rtl="0" fontAlgn="base">
        <a:lnSpc>
          <a:spcPts val="3100"/>
        </a:lnSpc>
        <a:spcBef>
          <a:spcPct val="0"/>
        </a:spcBef>
        <a:spcAft>
          <a:spcPct val="0"/>
        </a:spcAft>
        <a:defRPr sz="2600" b="1">
          <a:solidFill>
            <a:srgbClr val="717073"/>
          </a:solidFill>
          <a:latin typeface="Arial" charset="0"/>
          <a:cs typeface="Arial" charset="0"/>
        </a:defRPr>
      </a:lvl8pPr>
      <a:lvl9pPr marL="1828800" algn="l" defTabSz="457200" rtl="0" fontAlgn="base">
        <a:lnSpc>
          <a:spcPts val="3100"/>
        </a:lnSpc>
        <a:spcBef>
          <a:spcPct val="0"/>
        </a:spcBef>
        <a:spcAft>
          <a:spcPct val="0"/>
        </a:spcAft>
        <a:defRPr sz="2600" b="1">
          <a:solidFill>
            <a:srgbClr val="717073"/>
          </a:solidFill>
          <a:latin typeface="Arial" charset="0"/>
          <a:cs typeface="Arial" charset="0"/>
        </a:defRPr>
      </a:lvl9pPr>
    </p:titleStyle>
    <p:body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em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3.emf"/><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79285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Isosceles Triangle 37"/>
          <p:cNvSpPr/>
          <p:nvPr/>
        </p:nvSpPr>
        <p:spPr>
          <a:xfrm>
            <a:off x="711200" y="1652562"/>
            <a:ext cx="7721599" cy="21320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dirty="0" smtClean="0"/>
              <a:t>Benefits: Better Development Support</a:t>
            </a:r>
            <a:endParaRPr lang="en-US" dirty="0"/>
          </a:p>
        </p:txBody>
      </p:sp>
      <p:grpSp>
        <p:nvGrpSpPr>
          <p:cNvPr id="11" name="Group 10"/>
          <p:cNvGrpSpPr/>
          <p:nvPr/>
        </p:nvGrpSpPr>
        <p:grpSpPr>
          <a:xfrm>
            <a:off x="95250" y="2489200"/>
            <a:ext cx="2095500" cy="1308100"/>
            <a:chOff x="850900" y="2933700"/>
            <a:chExt cx="2095500" cy="1308100"/>
          </a:xfrm>
        </p:grpSpPr>
        <p:sp>
          <p:nvSpPr>
            <p:cNvPr id="4" name="Rectangle 3"/>
            <p:cNvSpPr/>
            <p:nvPr/>
          </p:nvSpPr>
          <p:spPr>
            <a:xfrm>
              <a:off x="850900" y="2933700"/>
              <a:ext cx="1295400" cy="1295400"/>
            </a:xfrm>
            <a:prstGeom prst="rect">
              <a:avLst/>
            </a:prstGeom>
            <a:gradFill flip="none" rotWithShape="1">
              <a:gsLst>
                <a:gs pos="16000">
                  <a:schemeClr val="bg1">
                    <a:lumMod val="50000"/>
                    <a:alpha val="73000"/>
                  </a:schemeClr>
                </a:gs>
                <a:gs pos="100000">
                  <a:srgbClr val="FFFFFF">
                    <a:alpha val="73000"/>
                  </a:srgbClr>
                </a:gs>
              </a:gsLst>
              <a:lin ang="0" scaled="1"/>
              <a:tileRect/>
            </a:gradFill>
            <a:ln>
              <a:solidFill>
                <a:schemeClr val="bg1">
                  <a:lumMod val="50000"/>
                </a:schemeClr>
              </a:solidFill>
            </a:ln>
            <a:scene3d>
              <a:camera prst="orthographicFront">
                <a:rot lat="1500000" lon="17399964"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28700" y="2933700"/>
              <a:ext cx="1295400" cy="1295400"/>
            </a:xfrm>
            <a:prstGeom prst="rect">
              <a:avLst/>
            </a:prstGeom>
            <a:gradFill flip="none" rotWithShape="1">
              <a:gsLst>
                <a:gs pos="16000">
                  <a:schemeClr val="bg1">
                    <a:lumMod val="50000"/>
                    <a:alpha val="73000"/>
                  </a:schemeClr>
                </a:gs>
                <a:gs pos="100000">
                  <a:srgbClr val="FFFFFF">
                    <a:alpha val="73000"/>
                  </a:srgbClr>
                </a:gs>
              </a:gsLst>
              <a:lin ang="0" scaled="1"/>
              <a:tileRect/>
            </a:gradFill>
            <a:ln>
              <a:solidFill>
                <a:schemeClr val="bg1">
                  <a:lumMod val="50000"/>
                </a:schemeClr>
              </a:solidFill>
            </a:ln>
            <a:scene3d>
              <a:camera prst="orthographicFront">
                <a:rot lat="1500000" lon="17399964"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19200" y="2933700"/>
              <a:ext cx="1295400" cy="1295400"/>
            </a:xfrm>
            <a:prstGeom prst="rect">
              <a:avLst/>
            </a:prstGeom>
            <a:solidFill>
              <a:schemeClr val="accent2">
                <a:alpha val="73000"/>
              </a:schemeClr>
            </a:solidFill>
            <a:ln>
              <a:solidFill>
                <a:schemeClr val="accent2"/>
              </a:solidFill>
            </a:ln>
            <a:scene3d>
              <a:camera prst="orthographicFront">
                <a:rot lat="1500000" lon="17399964"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35100" y="2946400"/>
              <a:ext cx="1295400" cy="1295400"/>
            </a:xfrm>
            <a:prstGeom prst="rect">
              <a:avLst/>
            </a:prstGeom>
            <a:gradFill flip="none" rotWithShape="1">
              <a:gsLst>
                <a:gs pos="16000">
                  <a:schemeClr val="bg1">
                    <a:lumMod val="50000"/>
                    <a:alpha val="73000"/>
                  </a:schemeClr>
                </a:gs>
                <a:gs pos="100000">
                  <a:srgbClr val="FFFFFF">
                    <a:alpha val="73000"/>
                  </a:srgbClr>
                </a:gs>
              </a:gsLst>
              <a:lin ang="0" scaled="1"/>
              <a:tileRect/>
            </a:gradFill>
            <a:ln>
              <a:solidFill>
                <a:schemeClr val="bg1">
                  <a:lumMod val="50000"/>
                </a:schemeClr>
              </a:solidFill>
            </a:ln>
            <a:scene3d>
              <a:camera prst="orthographicFront">
                <a:rot lat="1500000" lon="17399964"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51000" y="2946400"/>
              <a:ext cx="1295400" cy="1295400"/>
            </a:xfrm>
            <a:prstGeom prst="rect">
              <a:avLst/>
            </a:prstGeom>
            <a:gradFill flip="none" rotWithShape="1">
              <a:gsLst>
                <a:gs pos="16000">
                  <a:schemeClr val="bg1">
                    <a:lumMod val="50000"/>
                    <a:alpha val="73000"/>
                  </a:schemeClr>
                </a:gs>
                <a:gs pos="100000">
                  <a:srgbClr val="FFFFFF">
                    <a:alpha val="73000"/>
                  </a:srgbClr>
                </a:gs>
              </a:gsLst>
              <a:lin ang="0" scaled="1"/>
              <a:tileRect/>
            </a:gradFill>
            <a:ln>
              <a:solidFill>
                <a:schemeClr val="bg1">
                  <a:lumMod val="50000"/>
                </a:schemeClr>
              </a:solidFill>
            </a:ln>
            <a:scene3d>
              <a:camera prst="orthographicFront">
                <a:rot lat="1500000" lon="17399964"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215900" y="5045087"/>
            <a:ext cx="1974850" cy="738664"/>
          </a:xfrm>
          <a:prstGeom prst="rect">
            <a:avLst/>
          </a:prstGeom>
          <a:noFill/>
        </p:spPr>
        <p:txBody>
          <a:bodyPr wrap="square" rtlCol="0">
            <a:spAutoFit/>
          </a:bodyPr>
          <a:lstStyle/>
          <a:p>
            <a:pPr algn="ctr"/>
            <a:r>
              <a:rPr lang="en-US" sz="1400" dirty="0" smtClean="0"/>
              <a:t>Choose snapshot at specific point in business cycle.</a:t>
            </a:r>
            <a:endParaRPr lang="en-US" sz="1400" dirty="0"/>
          </a:p>
        </p:txBody>
      </p:sp>
      <p:sp>
        <p:nvSpPr>
          <p:cNvPr id="13" name="TextBox 12"/>
          <p:cNvSpPr txBox="1"/>
          <p:nvPr/>
        </p:nvSpPr>
        <p:spPr>
          <a:xfrm>
            <a:off x="146050" y="4119433"/>
            <a:ext cx="1974850" cy="646331"/>
          </a:xfrm>
          <a:prstGeom prst="rect">
            <a:avLst/>
          </a:prstGeom>
          <a:noFill/>
        </p:spPr>
        <p:txBody>
          <a:bodyPr wrap="square" rtlCol="0">
            <a:spAutoFit/>
          </a:bodyPr>
          <a:lstStyle/>
          <a:p>
            <a:pPr algn="ctr"/>
            <a:r>
              <a:rPr lang="en-US" i="1" dirty="0" smtClean="0"/>
              <a:t>Production DB Snapshots</a:t>
            </a:r>
            <a:endParaRPr lang="en-US" i="1" dirty="0"/>
          </a:p>
        </p:txBody>
      </p:sp>
      <p:sp>
        <p:nvSpPr>
          <p:cNvPr id="15" name="Right Arrow 14"/>
          <p:cNvSpPr/>
          <p:nvPr/>
        </p:nvSpPr>
        <p:spPr>
          <a:xfrm>
            <a:off x="2044700" y="2819400"/>
            <a:ext cx="812800" cy="520700"/>
          </a:xfrm>
          <a:prstGeom prst="rightArrow">
            <a:avLst/>
          </a:prstGeom>
          <a:solidFill>
            <a:schemeClr val="accent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vdb_1.22.15-0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66288" y="2476500"/>
            <a:ext cx="2097024" cy="2404872"/>
          </a:xfrm>
          <a:prstGeom prst="rect">
            <a:avLst/>
          </a:prstGeom>
        </p:spPr>
      </p:pic>
      <p:sp>
        <p:nvSpPr>
          <p:cNvPr id="17" name="TextBox 16"/>
          <p:cNvSpPr txBox="1"/>
          <p:nvPr/>
        </p:nvSpPr>
        <p:spPr>
          <a:xfrm>
            <a:off x="2609850" y="5045087"/>
            <a:ext cx="1911350" cy="954107"/>
          </a:xfrm>
          <a:prstGeom prst="rect">
            <a:avLst/>
          </a:prstGeom>
          <a:noFill/>
        </p:spPr>
        <p:txBody>
          <a:bodyPr wrap="square" rtlCol="0">
            <a:spAutoFit/>
          </a:bodyPr>
          <a:lstStyle/>
          <a:p>
            <a:pPr algn="ctr"/>
            <a:r>
              <a:rPr lang="en-US" sz="1400" dirty="0" smtClean="0"/>
              <a:t>Create VDB from Snapshot. Apply release package and table changes.</a:t>
            </a:r>
            <a:endParaRPr lang="en-US" sz="1400" dirty="0"/>
          </a:p>
        </p:txBody>
      </p:sp>
      <p:sp>
        <p:nvSpPr>
          <p:cNvPr id="18" name="TextBox 17"/>
          <p:cNvSpPr txBox="1"/>
          <p:nvPr/>
        </p:nvSpPr>
        <p:spPr>
          <a:xfrm>
            <a:off x="2597150" y="4119433"/>
            <a:ext cx="1974850" cy="369332"/>
          </a:xfrm>
          <a:prstGeom prst="rect">
            <a:avLst/>
          </a:prstGeom>
          <a:noFill/>
        </p:spPr>
        <p:txBody>
          <a:bodyPr wrap="square" rtlCol="0">
            <a:spAutoFit/>
          </a:bodyPr>
          <a:lstStyle/>
          <a:p>
            <a:pPr algn="ctr"/>
            <a:r>
              <a:rPr lang="en-US" i="1" dirty="0" smtClean="0"/>
              <a:t>SIT V1</a:t>
            </a:r>
            <a:endParaRPr lang="en-US" i="1" dirty="0"/>
          </a:p>
        </p:txBody>
      </p:sp>
      <p:sp>
        <p:nvSpPr>
          <p:cNvPr id="20" name="Rectangle 19"/>
          <p:cNvSpPr/>
          <p:nvPr/>
        </p:nvSpPr>
        <p:spPr>
          <a:xfrm>
            <a:off x="5080000" y="2489200"/>
            <a:ext cx="1295400" cy="1295400"/>
          </a:xfrm>
          <a:prstGeom prst="rect">
            <a:avLst/>
          </a:prstGeom>
          <a:gradFill flip="none" rotWithShape="1">
            <a:gsLst>
              <a:gs pos="16000">
                <a:schemeClr val="bg1">
                  <a:lumMod val="50000"/>
                  <a:alpha val="73000"/>
                </a:schemeClr>
              </a:gs>
              <a:gs pos="100000">
                <a:srgbClr val="FFFFFF">
                  <a:alpha val="73000"/>
                </a:srgbClr>
              </a:gs>
            </a:gsLst>
            <a:lin ang="0" scaled="1"/>
            <a:tileRect/>
          </a:gradFill>
          <a:ln>
            <a:solidFill>
              <a:schemeClr val="bg1">
                <a:lumMod val="50000"/>
              </a:schemeClr>
            </a:solidFill>
          </a:ln>
          <a:scene3d>
            <a:camera prst="orthographicFront">
              <a:rot lat="1500000" lon="17399964"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ight Arrow 24"/>
          <p:cNvSpPr/>
          <p:nvPr/>
        </p:nvSpPr>
        <p:spPr>
          <a:xfrm>
            <a:off x="4413250" y="2819400"/>
            <a:ext cx="812800" cy="520700"/>
          </a:xfrm>
          <a:prstGeom prst="rightArrow">
            <a:avLst/>
          </a:prstGeom>
          <a:solidFill>
            <a:schemeClr val="accent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857750" y="5045087"/>
            <a:ext cx="1746250" cy="738664"/>
          </a:xfrm>
          <a:prstGeom prst="rect">
            <a:avLst/>
          </a:prstGeom>
          <a:noFill/>
        </p:spPr>
        <p:txBody>
          <a:bodyPr wrap="square" rtlCol="0">
            <a:spAutoFit/>
          </a:bodyPr>
          <a:lstStyle/>
          <a:p>
            <a:pPr algn="ctr"/>
            <a:r>
              <a:rPr lang="en-US" sz="1400" dirty="0" smtClean="0"/>
              <a:t>Snapshot SIT V1 after changes applied.</a:t>
            </a:r>
            <a:endParaRPr lang="en-US" sz="1400" dirty="0"/>
          </a:p>
        </p:txBody>
      </p:sp>
      <p:pic>
        <p:nvPicPr>
          <p:cNvPr id="27" name="Picture 26" descr="vdb_1.22.15-01.png"/>
          <p:cNvPicPr>
            <a:picLocks noChangeAspect="1"/>
          </p:cNvPicPr>
          <p:nvPr/>
        </p:nvPicPr>
        <p:blipFill rotWithShape="1">
          <a:blip r:embed="rId3">
            <a:extLst>
              <a:ext uri="{28A0092B-C50C-407E-A947-70E740481C1C}">
                <a14:useLocalDpi xmlns:a14="http://schemas.microsoft.com/office/drawing/2010/main" xmlns="" val="0"/>
              </a:ext>
            </a:extLst>
          </a:blip>
          <a:srcRect l="-1" r="25206"/>
          <a:stretch/>
        </p:blipFill>
        <p:spPr>
          <a:xfrm>
            <a:off x="7575550" y="2464816"/>
            <a:ext cx="1568450" cy="2404872"/>
          </a:xfrm>
          <a:prstGeom prst="rect">
            <a:avLst/>
          </a:prstGeom>
        </p:spPr>
      </p:pic>
      <p:sp>
        <p:nvSpPr>
          <p:cNvPr id="28" name="Right Arrow 27"/>
          <p:cNvSpPr/>
          <p:nvPr/>
        </p:nvSpPr>
        <p:spPr>
          <a:xfrm>
            <a:off x="6362700" y="2806700"/>
            <a:ext cx="812800" cy="520700"/>
          </a:xfrm>
          <a:prstGeom prst="rightArrow">
            <a:avLst/>
          </a:prstGeom>
          <a:solidFill>
            <a:schemeClr val="accent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79950" y="4106733"/>
            <a:ext cx="1974850" cy="369332"/>
          </a:xfrm>
          <a:prstGeom prst="rect">
            <a:avLst/>
          </a:prstGeom>
          <a:noFill/>
        </p:spPr>
        <p:txBody>
          <a:bodyPr wrap="square" rtlCol="0">
            <a:spAutoFit/>
          </a:bodyPr>
          <a:lstStyle/>
          <a:p>
            <a:pPr algn="ctr"/>
            <a:r>
              <a:rPr lang="en-US" i="1" dirty="0" smtClean="0"/>
              <a:t>SIT V1 Snapshot</a:t>
            </a:r>
            <a:endParaRPr lang="en-US" i="1" dirty="0"/>
          </a:p>
        </p:txBody>
      </p:sp>
      <p:sp>
        <p:nvSpPr>
          <p:cNvPr id="30" name="TextBox 29"/>
          <p:cNvSpPr txBox="1"/>
          <p:nvPr/>
        </p:nvSpPr>
        <p:spPr>
          <a:xfrm>
            <a:off x="7175500" y="5045087"/>
            <a:ext cx="1803400" cy="954107"/>
          </a:xfrm>
          <a:prstGeom prst="rect">
            <a:avLst/>
          </a:prstGeom>
          <a:noFill/>
        </p:spPr>
        <p:txBody>
          <a:bodyPr wrap="square" rtlCol="0">
            <a:spAutoFit/>
          </a:bodyPr>
          <a:lstStyle/>
          <a:p>
            <a:pPr algn="ctr"/>
            <a:r>
              <a:rPr lang="en-US" sz="1400" dirty="0" smtClean="0"/>
              <a:t>Create VDB from SIT V1 Snapshot. Run batch jobs. Refresh as needed.</a:t>
            </a:r>
            <a:endParaRPr lang="en-US" sz="1400" dirty="0"/>
          </a:p>
        </p:txBody>
      </p:sp>
      <p:sp>
        <p:nvSpPr>
          <p:cNvPr id="31" name="TextBox 30"/>
          <p:cNvSpPr txBox="1"/>
          <p:nvPr/>
        </p:nvSpPr>
        <p:spPr>
          <a:xfrm>
            <a:off x="7207250" y="4098666"/>
            <a:ext cx="1974850" cy="369332"/>
          </a:xfrm>
          <a:prstGeom prst="rect">
            <a:avLst/>
          </a:prstGeom>
          <a:noFill/>
        </p:spPr>
        <p:txBody>
          <a:bodyPr wrap="square" rtlCol="0">
            <a:spAutoFit/>
          </a:bodyPr>
          <a:lstStyle/>
          <a:p>
            <a:pPr algn="ctr"/>
            <a:r>
              <a:rPr lang="en-US" i="1" dirty="0" smtClean="0"/>
              <a:t>SIT V2</a:t>
            </a:r>
            <a:endParaRPr lang="en-US" i="1" dirty="0"/>
          </a:p>
        </p:txBody>
      </p:sp>
      <p:sp>
        <p:nvSpPr>
          <p:cNvPr id="32" name="Curved Down Arrow 31"/>
          <p:cNvSpPr/>
          <p:nvPr/>
        </p:nvSpPr>
        <p:spPr>
          <a:xfrm>
            <a:off x="4814062" y="1892300"/>
            <a:ext cx="2761488" cy="463550"/>
          </a:xfrm>
          <a:prstGeom prst="curvedDownArrow">
            <a:avLst>
              <a:gd name="adj1" fmla="val 25000"/>
              <a:gd name="adj2" fmla="val 119041"/>
              <a:gd name="adj3" fmla="val 25000"/>
            </a:avLst>
          </a:prstGeom>
          <a:solidFill>
            <a:schemeClr val="accent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data controls_Refresh_white_back.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68364" y="1494028"/>
            <a:ext cx="372872" cy="372872"/>
          </a:xfrm>
          <a:prstGeom prst="rect">
            <a:avLst/>
          </a:prstGeom>
        </p:spPr>
      </p:pic>
      <p:sp>
        <p:nvSpPr>
          <p:cNvPr id="34" name="TextBox 33"/>
          <p:cNvSpPr txBox="1"/>
          <p:nvPr/>
        </p:nvSpPr>
        <p:spPr>
          <a:xfrm>
            <a:off x="5195062" y="1522849"/>
            <a:ext cx="1746250" cy="307777"/>
          </a:xfrm>
          <a:prstGeom prst="rect">
            <a:avLst/>
          </a:prstGeom>
          <a:noFill/>
        </p:spPr>
        <p:txBody>
          <a:bodyPr wrap="square" rtlCol="0">
            <a:spAutoFit/>
          </a:bodyPr>
          <a:lstStyle/>
          <a:p>
            <a:pPr algn="ctr"/>
            <a:r>
              <a:rPr lang="en-US" sz="1400" i="1" dirty="0" smtClean="0"/>
              <a:t>Refresh</a:t>
            </a:r>
            <a:endParaRPr lang="en-US" sz="1400" i="1" dirty="0"/>
          </a:p>
        </p:txBody>
      </p:sp>
      <p:pic>
        <p:nvPicPr>
          <p:cNvPr id="35" name="Picture 34" descr="delphix-engine.png"/>
          <p:cNvPicPr>
            <a:picLocks noChangeAspect="1"/>
          </p:cNvPicPr>
          <p:nvPr/>
        </p:nvPicPr>
        <p:blipFill rotWithShape="1">
          <a:blip r:embed="rId5">
            <a:extLst>
              <a:ext uri="{28A0092B-C50C-407E-A947-70E740481C1C}">
                <a14:useLocalDpi xmlns:a14="http://schemas.microsoft.com/office/drawing/2010/main" xmlns="" val="0"/>
              </a:ext>
            </a:extLst>
          </a:blip>
          <a:srcRect l="-22331" t="-3884" r="-18123" b="4099"/>
          <a:stretch/>
        </p:blipFill>
        <p:spPr>
          <a:xfrm>
            <a:off x="3493114" y="1360999"/>
            <a:ext cx="2081572" cy="628500"/>
          </a:xfrm>
          <a:prstGeom prst="rect">
            <a:avLst/>
          </a:prstGeom>
          <a:noFill/>
          <a:ln w="19050" cmpd="sng">
            <a:noFill/>
            <a:prstDash val="dot"/>
          </a:ln>
        </p:spPr>
      </p:pic>
      <p:sp>
        <p:nvSpPr>
          <p:cNvPr id="43" name="Shape 462"/>
          <p:cNvSpPr txBox="1"/>
          <p:nvPr/>
        </p:nvSpPr>
        <p:spPr>
          <a:xfrm>
            <a:off x="6308671" y="3985116"/>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chemeClr val="bg1"/>
                </a:solidFill>
                <a:latin typeface="Helvetica Neue"/>
                <a:ea typeface="Helvetica Neue"/>
                <a:cs typeface="Helvetica Neue"/>
                <a:sym typeface="Helvetica Neue"/>
              </a:rPr>
              <a:t>SAN</a:t>
            </a:r>
          </a:p>
        </p:txBody>
      </p:sp>
    </p:spTree>
    <p:extLst>
      <p:ext uri="{BB962C8B-B14F-4D97-AF65-F5344CB8AC3E}">
        <p14:creationId xmlns:p14="http://schemas.microsoft.com/office/powerpoint/2010/main" xmlns="" val="106199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Installation</a:t>
            </a:r>
            <a:endParaRPr lang="en-US" dirty="0"/>
          </a:p>
        </p:txBody>
      </p:sp>
      <p:pic>
        <p:nvPicPr>
          <p:cNvPr id="3" name="Picture 2" descr="accelerat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02270" y="1447797"/>
            <a:ext cx="2209800" cy="1250108"/>
          </a:xfrm>
          <a:prstGeom prst="rect">
            <a:avLst/>
          </a:prstGeom>
        </p:spPr>
      </p:pic>
      <p:pic>
        <p:nvPicPr>
          <p:cNvPr id="5" name="Picture 4" descr="Pin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35413" y="1371594"/>
            <a:ext cx="1585367" cy="1403743"/>
          </a:xfrm>
          <a:prstGeom prst="rect">
            <a:avLst/>
          </a:prstGeom>
        </p:spPr>
      </p:pic>
      <p:pic>
        <p:nvPicPr>
          <p:cNvPr id="6" name="Picture 5" descr="NETWORK-ICON_23.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73198" y="3552479"/>
            <a:ext cx="1828800" cy="1823844"/>
          </a:xfrm>
          <a:prstGeom prst="rect">
            <a:avLst/>
          </a:prstGeom>
        </p:spPr>
      </p:pic>
      <p:pic>
        <p:nvPicPr>
          <p:cNvPr id="7" name="Picture 6" descr="floppy_disk.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935413" y="3564457"/>
            <a:ext cx="1775605" cy="1794932"/>
          </a:xfrm>
          <a:prstGeom prst="rect">
            <a:avLst/>
          </a:prstGeom>
        </p:spPr>
      </p:pic>
      <p:sp>
        <p:nvSpPr>
          <p:cNvPr id="8" name="Rectangle 7"/>
          <p:cNvSpPr/>
          <p:nvPr/>
        </p:nvSpPr>
        <p:spPr>
          <a:xfrm>
            <a:off x="1412807" y="2871796"/>
            <a:ext cx="1838389" cy="400110"/>
          </a:xfrm>
          <a:prstGeom prst="rect">
            <a:avLst/>
          </a:prstGeom>
        </p:spPr>
        <p:txBody>
          <a:bodyPr wrap="none">
            <a:spAutoFit/>
          </a:bodyPr>
          <a:lstStyle/>
          <a:p>
            <a:pPr marL="0" indent="0">
              <a:spcBef>
                <a:spcPts val="800"/>
              </a:spcBef>
              <a:spcAft>
                <a:spcPts val="800"/>
              </a:spcAft>
              <a:buClr>
                <a:srgbClr val="BC2128"/>
              </a:buClr>
              <a:buNone/>
            </a:pPr>
            <a:r>
              <a:rPr lang="en-US" sz="2000" dirty="0" smtClean="0"/>
              <a:t>Rush to Get In</a:t>
            </a:r>
            <a:endParaRPr lang="en-US" sz="2000" dirty="0"/>
          </a:p>
        </p:txBody>
      </p:sp>
      <p:sp>
        <p:nvSpPr>
          <p:cNvPr id="9" name="Rectangle 8"/>
          <p:cNvSpPr/>
          <p:nvPr/>
        </p:nvSpPr>
        <p:spPr>
          <a:xfrm>
            <a:off x="5703691" y="2871796"/>
            <a:ext cx="2052039" cy="400110"/>
          </a:xfrm>
          <a:prstGeom prst="rect">
            <a:avLst/>
          </a:prstGeom>
        </p:spPr>
        <p:txBody>
          <a:bodyPr wrap="none">
            <a:spAutoFit/>
          </a:bodyPr>
          <a:lstStyle/>
          <a:p>
            <a:pPr marL="0" indent="0">
              <a:spcBef>
                <a:spcPts val="800"/>
              </a:spcBef>
              <a:spcAft>
                <a:spcPts val="800"/>
              </a:spcAft>
              <a:buClr>
                <a:srgbClr val="BC2128"/>
              </a:buClr>
              <a:buNone/>
            </a:pPr>
            <a:r>
              <a:rPr lang="en-US" sz="2000" dirty="0" smtClean="0"/>
              <a:t>High Ping Times</a:t>
            </a:r>
            <a:endParaRPr lang="en-US" sz="2000" dirty="0"/>
          </a:p>
        </p:txBody>
      </p:sp>
      <p:sp>
        <p:nvSpPr>
          <p:cNvPr id="13" name="Rectangle 12"/>
          <p:cNvSpPr/>
          <p:nvPr/>
        </p:nvSpPr>
        <p:spPr>
          <a:xfrm>
            <a:off x="1213174" y="5479532"/>
            <a:ext cx="2636133" cy="400110"/>
          </a:xfrm>
          <a:prstGeom prst="rect">
            <a:avLst/>
          </a:prstGeom>
        </p:spPr>
        <p:txBody>
          <a:bodyPr wrap="none">
            <a:spAutoFit/>
          </a:bodyPr>
          <a:lstStyle/>
          <a:p>
            <a:pPr marL="0" indent="0">
              <a:spcBef>
                <a:spcPts val="800"/>
              </a:spcBef>
              <a:spcAft>
                <a:spcPts val="800"/>
              </a:spcAft>
              <a:buClr>
                <a:srgbClr val="BC2128"/>
              </a:buClr>
              <a:buNone/>
            </a:pPr>
            <a:r>
              <a:rPr lang="en-US" sz="2000" dirty="0" smtClean="0"/>
              <a:t>Network Flow Control</a:t>
            </a:r>
            <a:endParaRPr lang="en-US" sz="2000" dirty="0"/>
          </a:p>
        </p:txBody>
      </p:sp>
      <p:sp>
        <p:nvSpPr>
          <p:cNvPr id="14" name="Rectangle 13"/>
          <p:cNvSpPr/>
          <p:nvPr/>
        </p:nvSpPr>
        <p:spPr>
          <a:xfrm>
            <a:off x="5299774" y="5479532"/>
            <a:ext cx="3178274" cy="400110"/>
          </a:xfrm>
          <a:prstGeom prst="rect">
            <a:avLst/>
          </a:prstGeom>
        </p:spPr>
        <p:txBody>
          <a:bodyPr wrap="none">
            <a:spAutoFit/>
          </a:bodyPr>
          <a:lstStyle/>
          <a:p>
            <a:pPr marL="0" indent="0">
              <a:spcBef>
                <a:spcPts val="800"/>
              </a:spcBef>
              <a:spcAft>
                <a:spcPts val="800"/>
              </a:spcAft>
              <a:buClr>
                <a:srgbClr val="BC2128"/>
              </a:buClr>
              <a:buNone/>
            </a:pPr>
            <a:r>
              <a:rPr lang="en-US" sz="2000" dirty="0" smtClean="0"/>
              <a:t>Deployed on Slower Disks</a:t>
            </a:r>
            <a:endParaRPr lang="en-US" sz="2000" dirty="0"/>
          </a:p>
        </p:txBody>
      </p:sp>
    </p:spTree>
    <p:extLst>
      <p:ext uri="{BB962C8B-B14F-4D97-AF65-F5344CB8AC3E}">
        <p14:creationId xmlns:p14="http://schemas.microsoft.com/office/powerpoint/2010/main" xmlns="" val="266728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Performance </a:t>
            </a:r>
            <a:r>
              <a:rPr lang="en-US" dirty="0"/>
              <a:t>i</a:t>
            </a:r>
            <a:r>
              <a:rPr lang="en-US" dirty="0" smtClean="0"/>
              <a:t>ssues with first release</a:t>
            </a:r>
            <a:endParaRPr lang="en-US" dirty="0"/>
          </a:p>
        </p:txBody>
      </p:sp>
      <p:grpSp>
        <p:nvGrpSpPr>
          <p:cNvPr id="11" name="Group 10"/>
          <p:cNvGrpSpPr/>
          <p:nvPr/>
        </p:nvGrpSpPr>
        <p:grpSpPr>
          <a:xfrm>
            <a:off x="1820425" y="1220806"/>
            <a:ext cx="3513575" cy="1794933"/>
            <a:chOff x="870802" y="1930396"/>
            <a:chExt cx="2211065" cy="1794933"/>
          </a:xfrm>
        </p:grpSpPr>
        <p:pic>
          <p:nvPicPr>
            <p:cNvPr id="5" name="Picture 4" descr="broken-chai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333" y="1930396"/>
              <a:ext cx="1778000" cy="889000"/>
            </a:xfrm>
            <a:prstGeom prst="rect">
              <a:avLst/>
            </a:prstGeom>
          </p:spPr>
        </p:pic>
        <p:sp>
          <p:nvSpPr>
            <p:cNvPr id="10" name="Text Placeholder 2"/>
            <p:cNvSpPr txBox="1">
              <a:spLocks/>
            </p:cNvSpPr>
            <p:nvPr/>
          </p:nvSpPr>
          <p:spPr>
            <a:xfrm>
              <a:off x="870802" y="2726265"/>
              <a:ext cx="2211065" cy="999064"/>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800"/>
                </a:spcBef>
                <a:spcAft>
                  <a:spcPts val="800"/>
                </a:spcAft>
                <a:buClr>
                  <a:srgbClr val="BC2128"/>
                </a:buClr>
                <a:buNone/>
              </a:pPr>
              <a:r>
                <a:rPr lang="en-US" sz="1800" dirty="0" smtClean="0"/>
                <a:t>Network link too slow for full test</a:t>
              </a:r>
            </a:p>
            <a:p>
              <a:pPr marL="0" indent="0">
                <a:spcBef>
                  <a:spcPts val="800"/>
                </a:spcBef>
                <a:spcAft>
                  <a:spcPts val="800"/>
                </a:spcAft>
                <a:buClr>
                  <a:srgbClr val="BC2128"/>
                </a:buClr>
                <a:buNone/>
              </a:pPr>
              <a:endParaRPr lang="en-US" sz="1800" dirty="0" smtClean="0"/>
            </a:p>
          </p:txBody>
        </p:sp>
      </p:grpSp>
      <p:grpSp>
        <p:nvGrpSpPr>
          <p:cNvPr id="14" name="Group 13"/>
          <p:cNvGrpSpPr/>
          <p:nvPr/>
        </p:nvGrpSpPr>
        <p:grpSpPr>
          <a:xfrm>
            <a:off x="2211565" y="3100409"/>
            <a:ext cx="2985411" cy="988824"/>
            <a:chOff x="3498088" y="2152136"/>
            <a:chExt cx="2985411" cy="988824"/>
          </a:xfrm>
        </p:grpSpPr>
        <p:pic>
          <p:nvPicPr>
            <p:cNvPr id="7" name="Picture 6" descr="vdb_1.22.15-0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98088" y="2152136"/>
              <a:ext cx="862245" cy="988824"/>
            </a:xfrm>
            <a:prstGeom prst="rect">
              <a:avLst/>
            </a:prstGeom>
          </p:spPr>
        </p:pic>
        <p:pic>
          <p:nvPicPr>
            <p:cNvPr id="9" name="Picture 8" descr="db_icon_1.22.15-0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5670699" y="2186003"/>
              <a:ext cx="812800" cy="933450"/>
            </a:xfrm>
            <a:prstGeom prst="rect">
              <a:avLst/>
            </a:prstGeom>
          </p:spPr>
        </p:pic>
        <p:grpSp>
          <p:nvGrpSpPr>
            <p:cNvPr id="13" name="Group 12"/>
            <p:cNvGrpSpPr/>
            <p:nvPr/>
          </p:nvGrpSpPr>
          <p:grpSpPr>
            <a:xfrm>
              <a:off x="4182532" y="2260601"/>
              <a:ext cx="846668" cy="321733"/>
              <a:chOff x="3200400" y="3886200"/>
              <a:chExt cx="846668" cy="321733"/>
            </a:xfrm>
          </p:grpSpPr>
          <p:sp>
            <p:nvSpPr>
              <p:cNvPr id="12" name="Chevron 11"/>
              <p:cNvSpPr/>
              <p:nvPr/>
            </p:nvSpPr>
            <p:spPr>
              <a:xfrm>
                <a:off x="3200400" y="3886200"/>
                <a:ext cx="287867" cy="321733"/>
              </a:xfrm>
              <a:prstGeom prst="chevron">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3488267" y="3886200"/>
                <a:ext cx="287867" cy="321733"/>
              </a:xfrm>
              <a:prstGeom prst="chevron">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3759201" y="3886200"/>
                <a:ext cx="287867" cy="321733"/>
              </a:xfrm>
              <a:prstGeom prst="chevron">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22" name="Text Placeholder 2"/>
          <p:cNvSpPr txBox="1">
            <a:spLocks/>
          </p:cNvSpPr>
          <p:nvPr/>
        </p:nvSpPr>
        <p:spPr>
          <a:xfrm>
            <a:off x="1597990" y="3803653"/>
            <a:ext cx="5031402" cy="999064"/>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800"/>
              </a:spcBef>
              <a:spcAft>
                <a:spcPts val="800"/>
              </a:spcAft>
              <a:buClr>
                <a:srgbClr val="BC2128"/>
              </a:buClr>
              <a:buNone/>
            </a:pPr>
            <a:r>
              <a:rPr lang="en-US" sz="1800" dirty="0" smtClean="0"/>
              <a:t>Used Delphix to move back to physical DB</a:t>
            </a:r>
          </a:p>
          <a:p>
            <a:pPr marL="0" indent="0">
              <a:spcBef>
                <a:spcPts val="800"/>
              </a:spcBef>
              <a:spcAft>
                <a:spcPts val="800"/>
              </a:spcAft>
              <a:buClr>
                <a:srgbClr val="BC2128"/>
              </a:buClr>
              <a:buNone/>
            </a:pPr>
            <a:endParaRPr lang="en-US" sz="1800" dirty="0" smtClean="0"/>
          </a:p>
        </p:txBody>
      </p:sp>
      <p:pic>
        <p:nvPicPr>
          <p:cNvPr id="21" name="Picture 20" descr="Delphix-On-Demand-flat.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191920" y="4484438"/>
            <a:ext cx="645636" cy="776261"/>
          </a:xfrm>
          <a:prstGeom prst="rect">
            <a:avLst/>
          </a:prstGeom>
        </p:spPr>
      </p:pic>
      <p:sp>
        <p:nvSpPr>
          <p:cNvPr id="26" name="Text Placeholder 2"/>
          <p:cNvSpPr txBox="1">
            <a:spLocks/>
          </p:cNvSpPr>
          <p:nvPr/>
        </p:nvSpPr>
        <p:spPr>
          <a:xfrm>
            <a:off x="1907878" y="5298658"/>
            <a:ext cx="4800190" cy="51722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spcAft>
                <a:spcPts val="800"/>
              </a:spcAft>
              <a:buClr>
                <a:srgbClr val="BC2128"/>
              </a:buClr>
              <a:buNone/>
            </a:pPr>
            <a:r>
              <a:rPr lang="en-US" sz="1800" dirty="0" smtClean="0"/>
              <a:t>Performance testing on refreshed QAT</a:t>
            </a:r>
          </a:p>
          <a:p>
            <a:pPr marL="0" indent="0">
              <a:spcBef>
                <a:spcPts val="800"/>
              </a:spcBef>
              <a:spcAft>
                <a:spcPts val="800"/>
              </a:spcAft>
              <a:buClr>
                <a:srgbClr val="BC2128"/>
              </a:buClr>
              <a:buNone/>
            </a:pPr>
            <a:endParaRPr lang="en-US" sz="1800" dirty="0" smtClean="0"/>
          </a:p>
        </p:txBody>
      </p:sp>
      <p:sp>
        <p:nvSpPr>
          <p:cNvPr id="23" name="Oval 22"/>
          <p:cNvSpPr/>
          <p:nvPr/>
        </p:nvSpPr>
        <p:spPr>
          <a:xfrm>
            <a:off x="1039813" y="1543476"/>
            <a:ext cx="600512" cy="600512"/>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a:cs typeface="Arial Black"/>
              </a:rPr>
              <a:t>1</a:t>
            </a:r>
            <a:endParaRPr lang="en-US" dirty="0">
              <a:latin typeface="Arial Black"/>
              <a:cs typeface="Arial Black"/>
            </a:endParaRPr>
          </a:p>
        </p:txBody>
      </p:sp>
      <p:sp>
        <p:nvSpPr>
          <p:cNvPr id="29" name="Oval 28"/>
          <p:cNvSpPr/>
          <p:nvPr/>
        </p:nvSpPr>
        <p:spPr>
          <a:xfrm>
            <a:off x="1039813" y="3141132"/>
            <a:ext cx="600512" cy="600512"/>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Black"/>
                <a:cs typeface="Arial Black"/>
              </a:rPr>
              <a:t>2</a:t>
            </a:r>
          </a:p>
        </p:txBody>
      </p:sp>
      <p:sp>
        <p:nvSpPr>
          <p:cNvPr id="32" name="Chevron 31"/>
          <p:cNvSpPr/>
          <p:nvPr/>
        </p:nvSpPr>
        <p:spPr>
          <a:xfrm>
            <a:off x="3700751" y="3217342"/>
            <a:ext cx="287867" cy="321733"/>
          </a:xfrm>
          <a:prstGeom prst="chevron">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3955566" y="3217342"/>
            <a:ext cx="287867" cy="321733"/>
          </a:xfrm>
          <a:prstGeom prst="chevron">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1039813" y="4887387"/>
            <a:ext cx="600512" cy="600512"/>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a:cs typeface="Arial Black"/>
              </a:rPr>
              <a:t>3</a:t>
            </a:r>
            <a:endParaRPr lang="en-US" dirty="0">
              <a:latin typeface="Arial Black"/>
              <a:cs typeface="Arial Black"/>
            </a:endParaRPr>
          </a:p>
        </p:txBody>
      </p:sp>
      <p:pic>
        <p:nvPicPr>
          <p:cNvPr id="36" name="Picture 35" descr="Delphix-On-Demand-flat.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573191" y="4497138"/>
            <a:ext cx="645636" cy="776261"/>
          </a:xfrm>
          <a:prstGeom prst="rect">
            <a:avLst/>
          </a:prstGeom>
        </p:spPr>
      </p:pic>
      <p:pic>
        <p:nvPicPr>
          <p:cNvPr id="24" name="Picture 23" descr="Delphix-On-Demand-flat.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41491" y="4497138"/>
            <a:ext cx="645636" cy="776261"/>
          </a:xfrm>
          <a:prstGeom prst="rect">
            <a:avLst/>
          </a:prstGeom>
        </p:spPr>
      </p:pic>
    </p:spTree>
    <p:extLst>
      <p:ext uri="{BB962C8B-B14F-4D97-AF65-F5344CB8AC3E}">
        <p14:creationId xmlns:p14="http://schemas.microsoft.com/office/powerpoint/2010/main" xmlns="" val="85061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445"/>
          <p:cNvSpPr/>
          <p:nvPr/>
        </p:nvSpPr>
        <p:spPr>
          <a:xfrm>
            <a:off x="2175933" y="3586668"/>
            <a:ext cx="6454655" cy="2623632"/>
          </a:xfrm>
          <a:prstGeom prst="rect">
            <a:avLst/>
          </a:prstGeom>
          <a:noFill/>
          <a:ln w="19050" cap="flat">
            <a:solidFill>
              <a:srgbClr val="000000"/>
            </a:solidFill>
            <a:prstDash val="dot"/>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Title 1"/>
          <p:cNvSpPr>
            <a:spLocks noGrp="1"/>
          </p:cNvSpPr>
          <p:nvPr>
            <p:ph type="title"/>
          </p:nvPr>
        </p:nvSpPr>
        <p:spPr/>
        <p:txBody>
          <a:bodyPr/>
          <a:lstStyle/>
          <a:p>
            <a:r>
              <a:rPr lang="en-US" dirty="0" smtClean="0"/>
              <a:t>Challenges: Performance </a:t>
            </a:r>
            <a:r>
              <a:rPr lang="en-US" dirty="0"/>
              <a:t>i</a:t>
            </a:r>
            <a:r>
              <a:rPr lang="en-US" dirty="0" smtClean="0"/>
              <a:t>ssues (cont’d)</a:t>
            </a:r>
            <a:endParaRPr lang="en-US" dirty="0"/>
          </a:p>
        </p:txBody>
      </p:sp>
      <p:sp>
        <p:nvSpPr>
          <p:cNvPr id="3" name="TextBox 2"/>
          <p:cNvSpPr txBox="1"/>
          <p:nvPr/>
        </p:nvSpPr>
        <p:spPr>
          <a:xfrm>
            <a:off x="6846209" y="3240636"/>
            <a:ext cx="184666" cy="369332"/>
          </a:xfrm>
          <a:prstGeom prst="rect">
            <a:avLst/>
          </a:prstGeom>
          <a:noFill/>
        </p:spPr>
        <p:txBody>
          <a:bodyPr wrap="none" rtlCol="0">
            <a:spAutoFit/>
          </a:bodyPr>
          <a:lstStyle/>
          <a:p>
            <a:endParaRPr lang="en-US" dirty="0"/>
          </a:p>
        </p:txBody>
      </p:sp>
      <p:sp>
        <p:nvSpPr>
          <p:cNvPr id="75" name="Shape 585"/>
          <p:cNvSpPr txBox="1"/>
          <p:nvPr/>
        </p:nvSpPr>
        <p:spPr>
          <a:xfrm>
            <a:off x="6599207" y="3968856"/>
            <a:ext cx="542400" cy="2582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76" name="Shape 586"/>
          <p:cNvSpPr txBox="1"/>
          <p:nvPr/>
        </p:nvSpPr>
        <p:spPr>
          <a:xfrm>
            <a:off x="2966632" y="4851568"/>
            <a:ext cx="1394904" cy="2825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 sz="16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DEV VM</a:t>
            </a:r>
          </a:p>
        </p:txBody>
      </p:sp>
      <p:pic>
        <p:nvPicPr>
          <p:cNvPr id="77" name="Shape 587"/>
          <p:cNvPicPr preferRelativeResize="0"/>
          <p:nvPr/>
        </p:nvPicPr>
        <p:blipFill>
          <a:blip r:embed="rId3">
            <a:alphaModFix/>
          </a:blip>
          <a:stretch>
            <a:fillRect/>
          </a:stretch>
        </p:blipFill>
        <p:spPr>
          <a:xfrm>
            <a:off x="2826651" y="5197575"/>
            <a:ext cx="1560285" cy="523973"/>
          </a:xfrm>
          <a:prstGeom prst="rect">
            <a:avLst/>
          </a:prstGeom>
          <a:noFill/>
          <a:ln>
            <a:noFill/>
          </a:ln>
        </p:spPr>
      </p:pic>
      <p:sp>
        <p:nvSpPr>
          <p:cNvPr id="78" name="Shape 588"/>
          <p:cNvSpPr txBox="1"/>
          <p:nvPr/>
        </p:nvSpPr>
        <p:spPr>
          <a:xfrm>
            <a:off x="2524536" y="3266072"/>
            <a:ext cx="1862400" cy="2582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400" b="0" i="1"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Physical host</a:t>
            </a:r>
          </a:p>
        </p:txBody>
      </p:sp>
      <p:sp>
        <p:nvSpPr>
          <p:cNvPr id="79" name="Shape 589"/>
          <p:cNvSpPr txBox="1"/>
          <p:nvPr/>
        </p:nvSpPr>
        <p:spPr>
          <a:xfrm>
            <a:off x="2893437" y="3723401"/>
            <a:ext cx="1528236" cy="42260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 sz="160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SIT VM</a:t>
            </a:r>
          </a:p>
        </p:txBody>
      </p:sp>
      <p:pic>
        <p:nvPicPr>
          <p:cNvPr id="80" name="Shape 590"/>
          <p:cNvPicPr preferRelativeResize="0"/>
          <p:nvPr/>
        </p:nvPicPr>
        <p:blipFill>
          <a:blip r:embed="rId3">
            <a:alphaModFix/>
          </a:blip>
          <a:stretch>
            <a:fillRect/>
          </a:stretch>
        </p:blipFill>
        <p:spPr>
          <a:xfrm>
            <a:off x="2866003" y="4100805"/>
            <a:ext cx="1482833" cy="497963"/>
          </a:xfrm>
          <a:prstGeom prst="rect">
            <a:avLst/>
          </a:prstGeom>
          <a:noFill/>
          <a:ln>
            <a:noFill/>
          </a:ln>
        </p:spPr>
      </p:pic>
      <p:pic>
        <p:nvPicPr>
          <p:cNvPr id="4" name="Picture 3" descr="networkport.jpeg"/>
          <p:cNvPicPr>
            <a:picLocks noChangeAspect="1"/>
          </p:cNvPicPr>
          <p:nvPr/>
        </p:nvPicPr>
        <p:blipFill rotWithShape="1">
          <a:blip r:embed="rId4">
            <a:extLst>
              <a:ext uri="{28A0092B-C50C-407E-A947-70E740481C1C}">
                <a14:useLocalDpi xmlns:a14="http://schemas.microsoft.com/office/drawing/2010/main" xmlns="" val="0"/>
              </a:ext>
            </a:extLst>
          </a:blip>
          <a:srcRect t="5486"/>
          <a:stretch/>
        </p:blipFill>
        <p:spPr>
          <a:xfrm>
            <a:off x="4421673" y="1397000"/>
            <a:ext cx="2527300" cy="1912828"/>
          </a:xfrm>
          <a:prstGeom prst="rect">
            <a:avLst/>
          </a:prstGeom>
        </p:spPr>
      </p:pic>
      <p:pic>
        <p:nvPicPr>
          <p:cNvPr id="94" name="Picture 93" descr="networkport.jpeg"/>
          <p:cNvPicPr>
            <a:picLocks noChangeAspect="1"/>
          </p:cNvPicPr>
          <p:nvPr/>
        </p:nvPicPr>
        <p:blipFill rotWithShape="1">
          <a:blip r:embed="rId4">
            <a:extLst>
              <a:ext uri="{28A0092B-C50C-407E-A947-70E740481C1C}">
                <a14:useLocalDpi xmlns:a14="http://schemas.microsoft.com/office/drawing/2010/main" xmlns="" val="0"/>
              </a:ext>
            </a:extLst>
          </a:blip>
          <a:srcRect l="18166" t="5486"/>
          <a:stretch/>
        </p:blipFill>
        <p:spPr>
          <a:xfrm>
            <a:off x="6562382" y="1397000"/>
            <a:ext cx="2068206" cy="1912828"/>
          </a:xfrm>
          <a:prstGeom prst="rect">
            <a:avLst/>
          </a:prstGeom>
        </p:spPr>
      </p:pic>
      <p:pic>
        <p:nvPicPr>
          <p:cNvPr id="6" name="Picture 5" descr="switch-4.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994833" y="3742919"/>
            <a:ext cx="2584955" cy="2584955"/>
          </a:xfrm>
          <a:prstGeom prst="rect">
            <a:avLst/>
          </a:prstGeom>
        </p:spPr>
      </p:pic>
      <p:sp>
        <p:nvSpPr>
          <p:cNvPr id="95" name="Text Placeholder 2"/>
          <p:cNvSpPr txBox="1">
            <a:spLocks/>
          </p:cNvSpPr>
          <p:nvPr/>
        </p:nvSpPr>
        <p:spPr>
          <a:xfrm>
            <a:off x="417512" y="1301948"/>
            <a:ext cx="3087688"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800" dirty="0" smtClean="0"/>
              <a:t>Directly attached one VM to physical network port</a:t>
            </a:r>
          </a:p>
          <a:p>
            <a:pPr>
              <a:spcBef>
                <a:spcPts val="800"/>
              </a:spcBef>
              <a:spcAft>
                <a:spcPts val="800"/>
              </a:spcAft>
              <a:buClr>
                <a:srgbClr val="BC2128"/>
              </a:buClr>
            </a:pPr>
            <a:r>
              <a:rPr lang="en-US" sz="1800" dirty="0" smtClean="0"/>
              <a:t>Second port shared via virtual switch</a:t>
            </a:r>
          </a:p>
          <a:p>
            <a:pPr>
              <a:spcBef>
                <a:spcPts val="800"/>
              </a:spcBef>
              <a:spcAft>
                <a:spcPts val="800"/>
              </a:spcAft>
              <a:buClr>
                <a:srgbClr val="BC2128"/>
              </a:buClr>
              <a:buNone/>
            </a:pPr>
            <a:endParaRPr lang="en-US" sz="1800" dirty="0" smtClean="0"/>
          </a:p>
          <a:p>
            <a:pPr marL="0" indent="0">
              <a:spcBef>
                <a:spcPts val="800"/>
              </a:spcBef>
              <a:spcAft>
                <a:spcPts val="800"/>
              </a:spcAft>
              <a:buClr>
                <a:srgbClr val="BC2128"/>
              </a:buClr>
              <a:buNone/>
            </a:pPr>
            <a:endParaRPr lang="en-US" sz="1800" dirty="0" smtClean="0"/>
          </a:p>
        </p:txBody>
      </p:sp>
      <p:cxnSp>
        <p:nvCxnSpPr>
          <p:cNvPr id="15" name="Straight Connector 14"/>
          <p:cNvCxnSpPr/>
          <p:nvPr/>
        </p:nvCxnSpPr>
        <p:spPr>
          <a:xfrm>
            <a:off x="7366000" y="2489200"/>
            <a:ext cx="0" cy="1737955"/>
          </a:xfrm>
          <a:prstGeom prst="line">
            <a:avLst/>
          </a:prstGeom>
          <a:ln w="28575" cap="rnd">
            <a:solidFill>
              <a:schemeClr val="accent2"/>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4" name="Shape 594"/>
          <p:cNvCxnSpPr/>
          <p:nvPr/>
        </p:nvCxnSpPr>
        <p:spPr>
          <a:xfrm rot="5400000" flipH="1" flipV="1">
            <a:off x="4185803" y="2740306"/>
            <a:ext cx="1767602" cy="1265391"/>
          </a:xfrm>
          <a:prstGeom prst="bentConnector3">
            <a:avLst>
              <a:gd name="adj1" fmla="val 50000"/>
            </a:avLst>
          </a:prstGeom>
          <a:noFill/>
          <a:ln w="28575" cap="flat">
            <a:solidFill>
              <a:srgbClr val="AC0D1E"/>
            </a:solidFill>
            <a:prstDash val="solid"/>
            <a:round/>
            <a:headEnd type="oval" w="med" len="med"/>
            <a:tailEnd type="oval" w="med" len="med"/>
          </a:ln>
        </p:spPr>
      </p:cxnSp>
      <p:cxnSp>
        <p:nvCxnSpPr>
          <p:cNvPr id="85" name="Shape 595"/>
          <p:cNvCxnSpPr/>
          <p:nvPr/>
        </p:nvCxnSpPr>
        <p:spPr>
          <a:xfrm>
            <a:off x="4484208" y="5382349"/>
            <a:ext cx="2114999" cy="243751"/>
          </a:xfrm>
          <a:prstGeom prst="bentConnector3">
            <a:avLst>
              <a:gd name="adj1" fmla="val 50000"/>
            </a:avLst>
          </a:prstGeom>
          <a:noFill/>
          <a:ln w="28575" cap="flat">
            <a:solidFill>
              <a:srgbClr val="AC0D1E"/>
            </a:solidFill>
            <a:prstDash val="solid"/>
            <a:round/>
            <a:headEnd type="oval" w="med" len="med"/>
            <a:tailEnd type="oval" w="med" len="med"/>
          </a:ln>
        </p:spPr>
      </p:cxnSp>
      <p:sp>
        <p:nvSpPr>
          <p:cNvPr id="106" name="Shape 588"/>
          <p:cNvSpPr txBox="1"/>
          <p:nvPr/>
        </p:nvSpPr>
        <p:spPr>
          <a:xfrm>
            <a:off x="6396007" y="4593269"/>
            <a:ext cx="1862400" cy="25829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u="none" strike="noStrike" kern="0" cap="none" spc="0" normalizeH="0" baseline="0" noProof="0" dirty="0" smtClean="0">
                <a:ln>
                  <a:noFill/>
                </a:ln>
                <a:solidFill>
                  <a:srgbClr val="000000"/>
                </a:solidFill>
                <a:effectLst/>
                <a:uLnTx/>
                <a:uFillTx/>
                <a:latin typeface="Helvetica Neue"/>
                <a:ea typeface="Helvetica Neue"/>
                <a:cs typeface="Helvetica Neue"/>
                <a:sym typeface="Helvetica Neue"/>
              </a:rPr>
              <a:t>Virtual Switch</a:t>
            </a:r>
            <a:endParaRPr kumimoji="0" lang="en" sz="140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xmlns="" val="26492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flipH="1">
            <a:off x="2362200" y="4193764"/>
            <a:ext cx="736600" cy="4968"/>
          </a:xfrm>
          <a:prstGeom prst="straightConnector1">
            <a:avLst/>
          </a:prstGeom>
          <a:ln w="31750">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Challenges: Performance Difference due to Direct I/O</a:t>
            </a:r>
            <a:endParaRPr lang="en-US" dirty="0"/>
          </a:p>
        </p:txBody>
      </p:sp>
      <p:sp>
        <p:nvSpPr>
          <p:cNvPr id="19" name="Text Placeholder 2"/>
          <p:cNvSpPr txBox="1">
            <a:spLocks/>
          </p:cNvSpPr>
          <p:nvPr/>
        </p:nvSpPr>
        <p:spPr>
          <a:xfrm>
            <a:off x="481013" y="1225549"/>
            <a:ext cx="8353612"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800" dirty="0" smtClean="0"/>
              <a:t>Direct I/O means bypass Unix </a:t>
            </a:r>
            <a:r>
              <a:rPr lang="en-US" sz="1800" dirty="0" err="1" smtClean="0"/>
              <a:t>filesystem</a:t>
            </a:r>
            <a:r>
              <a:rPr lang="en-US" sz="1800" dirty="0" smtClean="0"/>
              <a:t> cache – required by Delphix</a:t>
            </a:r>
          </a:p>
          <a:p>
            <a:pPr>
              <a:spcBef>
                <a:spcPts val="800"/>
              </a:spcBef>
              <a:spcAft>
                <a:spcPts val="800"/>
              </a:spcAft>
              <a:buClr>
                <a:srgbClr val="BC2128"/>
              </a:buClr>
            </a:pPr>
            <a:r>
              <a:rPr lang="en-US" sz="1800" dirty="0" smtClean="0"/>
              <a:t>Production database does not use direct I/O</a:t>
            </a:r>
          </a:p>
          <a:p>
            <a:pPr>
              <a:spcBef>
                <a:spcPts val="800"/>
              </a:spcBef>
              <a:spcAft>
                <a:spcPts val="800"/>
              </a:spcAft>
              <a:buClr>
                <a:srgbClr val="BC2128"/>
              </a:buClr>
            </a:pPr>
            <a:r>
              <a:rPr lang="en-US" sz="1800" dirty="0" smtClean="0"/>
              <a:t>Direct path reads bypass database buffer cache</a:t>
            </a:r>
          </a:p>
          <a:p>
            <a:pPr>
              <a:spcBef>
                <a:spcPts val="800"/>
              </a:spcBef>
              <a:spcAft>
                <a:spcPts val="800"/>
              </a:spcAft>
              <a:buClr>
                <a:srgbClr val="BC2128"/>
              </a:buClr>
            </a:pPr>
            <a:r>
              <a:rPr lang="en-US" sz="1800" dirty="0" smtClean="0"/>
              <a:t>Batch jobs doing direct path reads faster in production</a:t>
            </a:r>
          </a:p>
          <a:p>
            <a:pPr marL="0" indent="0">
              <a:spcBef>
                <a:spcPts val="800"/>
              </a:spcBef>
              <a:spcAft>
                <a:spcPts val="800"/>
              </a:spcAft>
              <a:buClr>
                <a:srgbClr val="BC2128"/>
              </a:buClr>
              <a:buNone/>
            </a:pPr>
            <a:endParaRPr lang="en-US" sz="1800" dirty="0" smtClean="0"/>
          </a:p>
          <a:p>
            <a:pPr marL="0" indent="0">
              <a:spcBef>
                <a:spcPts val="800"/>
              </a:spcBef>
              <a:spcAft>
                <a:spcPts val="800"/>
              </a:spcAft>
              <a:buClr>
                <a:srgbClr val="BC2128"/>
              </a:buClr>
              <a:buNone/>
            </a:pPr>
            <a:endParaRPr lang="en-US" sz="1800" dirty="0" smtClean="0"/>
          </a:p>
        </p:txBody>
      </p:sp>
      <p:pic>
        <p:nvPicPr>
          <p:cNvPr id="20" name="Shape 654"/>
          <p:cNvPicPr preferRelativeResize="0"/>
          <p:nvPr/>
        </p:nvPicPr>
        <p:blipFill rotWithShape="1">
          <a:blip r:embed="rId3">
            <a:alphaModFix/>
          </a:blip>
          <a:srcRect/>
          <a:stretch/>
        </p:blipFill>
        <p:spPr>
          <a:xfrm>
            <a:off x="6478749" y="3454401"/>
            <a:ext cx="2381276" cy="2380950"/>
          </a:xfrm>
          <a:prstGeom prst="rect">
            <a:avLst/>
          </a:prstGeom>
          <a:noFill/>
          <a:ln>
            <a:noFill/>
          </a:ln>
        </p:spPr>
      </p:pic>
      <p:sp>
        <p:nvSpPr>
          <p:cNvPr id="5" name="Cube 4"/>
          <p:cNvSpPr/>
          <p:nvPr/>
        </p:nvSpPr>
        <p:spPr>
          <a:xfrm>
            <a:off x="4660900" y="3265058"/>
            <a:ext cx="1193800" cy="1214867"/>
          </a:xfrm>
          <a:prstGeom prst="cube">
            <a:avLst/>
          </a:prstGeom>
          <a:solidFill>
            <a:schemeClr val="accent2">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mj-lt"/>
              </a:rPr>
              <a:t>UNIX Cache</a:t>
            </a:r>
            <a:endParaRPr lang="en-US" sz="1600" dirty="0">
              <a:latin typeface="+mj-lt"/>
            </a:endParaRPr>
          </a:p>
        </p:txBody>
      </p:sp>
      <p:sp>
        <p:nvSpPr>
          <p:cNvPr id="22" name="Cube 21"/>
          <p:cNvSpPr/>
          <p:nvPr/>
        </p:nvSpPr>
        <p:spPr>
          <a:xfrm>
            <a:off x="2971800" y="3986007"/>
            <a:ext cx="1315258" cy="1338468"/>
          </a:xfrm>
          <a:prstGeom prst="cube">
            <a:avLst/>
          </a:prstGeom>
          <a:solidFill>
            <a:schemeClr val="accent3">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mj-lt"/>
              </a:rPr>
              <a:t>DB Cache</a:t>
            </a:r>
            <a:endParaRPr lang="en-US" sz="1600" dirty="0">
              <a:latin typeface="+mj-lt"/>
            </a:endParaRPr>
          </a:p>
        </p:txBody>
      </p:sp>
      <p:cxnSp>
        <p:nvCxnSpPr>
          <p:cNvPr id="8" name="Straight Connector 7"/>
          <p:cNvCxnSpPr/>
          <p:nvPr/>
        </p:nvCxnSpPr>
        <p:spPr>
          <a:xfrm flipH="1">
            <a:off x="5702300" y="3835400"/>
            <a:ext cx="952500" cy="0"/>
          </a:xfrm>
          <a:prstGeom prst="line">
            <a:avLst/>
          </a:prstGeom>
          <a:ln w="28575">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702300" y="4186032"/>
            <a:ext cx="952500" cy="0"/>
          </a:xfrm>
          <a:prstGeom prst="line">
            <a:avLst/>
          </a:prstGeom>
          <a:ln w="28575">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152900" y="4198732"/>
            <a:ext cx="508000" cy="0"/>
          </a:xfrm>
          <a:prstGeom prst="line">
            <a:avLst/>
          </a:prstGeom>
          <a:ln w="28575">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2362200" y="3850864"/>
            <a:ext cx="2298700" cy="0"/>
          </a:xfrm>
          <a:prstGeom prst="straightConnector1">
            <a:avLst/>
          </a:prstGeom>
          <a:ln w="31750">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4058458" y="5035550"/>
            <a:ext cx="2596342" cy="0"/>
          </a:xfrm>
          <a:prstGeom prst="line">
            <a:avLst/>
          </a:prstGeom>
          <a:ln w="28575">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2362200" y="5425664"/>
            <a:ext cx="4292600" cy="0"/>
          </a:xfrm>
          <a:prstGeom prst="straightConnector1">
            <a:avLst/>
          </a:prstGeom>
          <a:ln w="28575">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2362200" y="5035550"/>
            <a:ext cx="596900" cy="0"/>
          </a:xfrm>
          <a:prstGeom prst="straightConnector1">
            <a:avLst/>
          </a:prstGeom>
          <a:ln w="31750">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22313" y="3606801"/>
            <a:ext cx="1589086" cy="396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mj-lt"/>
              </a:rPr>
              <a:t>Direct Path Read</a:t>
            </a:r>
            <a:endParaRPr lang="en-US" sz="1400" dirty="0">
              <a:latin typeface="+mj-lt"/>
            </a:endParaRPr>
          </a:p>
        </p:txBody>
      </p:sp>
      <p:sp>
        <p:nvSpPr>
          <p:cNvPr id="49" name="Rectangle 48"/>
          <p:cNvSpPr/>
          <p:nvPr/>
        </p:nvSpPr>
        <p:spPr>
          <a:xfrm>
            <a:off x="722312" y="4058062"/>
            <a:ext cx="1589087" cy="396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mj-lt"/>
              </a:rPr>
              <a:t>Normal Read</a:t>
            </a:r>
            <a:endParaRPr lang="en-US" sz="1400" dirty="0">
              <a:latin typeface="+mj-lt"/>
            </a:endParaRPr>
          </a:p>
        </p:txBody>
      </p:sp>
      <p:sp>
        <p:nvSpPr>
          <p:cNvPr id="51" name="Rectangle 50"/>
          <p:cNvSpPr/>
          <p:nvPr/>
        </p:nvSpPr>
        <p:spPr>
          <a:xfrm>
            <a:off x="722312" y="4776171"/>
            <a:ext cx="1639888" cy="396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mj-lt"/>
              </a:rPr>
              <a:t>Normal Read</a:t>
            </a:r>
            <a:endParaRPr lang="en-US" sz="1400" dirty="0">
              <a:latin typeface="+mj-lt"/>
            </a:endParaRPr>
          </a:p>
        </p:txBody>
      </p:sp>
      <p:sp>
        <p:nvSpPr>
          <p:cNvPr id="52" name="Rectangle 51"/>
          <p:cNvSpPr/>
          <p:nvPr/>
        </p:nvSpPr>
        <p:spPr>
          <a:xfrm>
            <a:off x="722312" y="5227432"/>
            <a:ext cx="1639887" cy="396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mj-lt"/>
              </a:rPr>
              <a:t>Direct Path Read</a:t>
            </a:r>
            <a:endParaRPr lang="en-US" sz="1400" dirty="0">
              <a:latin typeface="+mj-lt"/>
            </a:endParaRPr>
          </a:p>
        </p:txBody>
      </p:sp>
      <p:sp>
        <p:nvSpPr>
          <p:cNvPr id="38" name="TextBox 37"/>
          <p:cNvSpPr txBox="1"/>
          <p:nvPr/>
        </p:nvSpPr>
        <p:spPr>
          <a:xfrm rot="16200000">
            <a:off x="-433387" y="3856623"/>
            <a:ext cx="1778000" cy="338554"/>
          </a:xfrm>
          <a:prstGeom prst="rect">
            <a:avLst/>
          </a:prstGeom>
          <a:noFill/>
        </p:spPr>
        <p:txBody>
          <a:bodyPr wrap="square" rtlCol="0">
            <a:spAutoFit/>
          </a:bodyPr>
          <a:lstStyle/>
          <a:p>
            <a:pPr algn="ctr"/>
            <a:r>
              <a:rPr lang="en-US" sz="1600" dirty="0" smtClean="0"/>
              <a:t>Normal I/O  </a:t>
            </a:r>
            <a:endParaRPr lang="en-US" sz="1600" dirty="0"/>
          </a:p>
        </p:txBody>
      </p:sp>
      <p:sp>
        <p:nvSpPr>
          <p:cNvPr id="58" name="TextBox 57"/>
          <p:cNvSpPr txBox="1"/>
          <p:nvPr/>
        </p:nvSpPr>
        <p:spPr>
          <a:xfrm rot="16200000">
            <a:off x="-428107" y="5063123"/>
            <a:ext cx="1778000" cy="338554"/>
          </a:xfrm>
          <a:prstGeom prst="rect">
            <a:avLst/>
          </a:prstGeom>
          <a:noFill/>
        </p:spPr>
        <p:txBody>
          <a:bodyPr wrap="square" rtlCol="0">
            <a:spAutoFit/>
          </a:bodyPr>
          <a:lstStyle/>
          <a:p>
            <a:pPr algn="ctr"/>
            <a:r>
              <a:rPr lang="en-US" sz="1600" dirty="0" smtClean="0"/>
              <a:t>Direct I/O</a:t>
            </a:r>
            <a:endParaRPr lang="en-US" sz="1600" dirty="0"/>
          </a:p>
        </p:txBody>
      </p:sp>
    </p:spTree>
    <p:extLst>
      <p:ext uri="{BB962C8B-B14F-4D97-AF65-F5344CB8AC3E}">
        <p14:creationId xmlns:p14="http://schemas.microsoft.com/office/powerpoint/2010/main" xmlns="" val="732864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Notes: Replaced 5 VMs with one Physical Host</a:t>
            </a:r>
            <a:endParaRPr lang="en-US" dirty="0"/>
          </a:p>
        </p:txBody>
      </p:sp>
      <p:sp>
        <p:nvSpPr>
          <p:cNvPr id="3" name="Text Placeholder 2"/>
          <p:cNvSpPr txBox="1">
            <a:spLocks/>
          </p:cNvSpPr>
          <p:nvPr/>
        </p:nvSpPr>
        <p:spPr>
          <a:xfrm>
            <a:off x="481013" y="1225549"/>
            <a:ext cx="7189787"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spcAft>
                <a:spcPts val="800"/>
              </a:spcAft>
              <a:buClr>
                <a:srgbClr val="BC2128"/>
              </a:buClr>
              <a:buNone/>
            </a:pPr>
            <a:r>
              <a:rPr lang="en-US" sz="2400" dirty="0" smtClean="0"/>
              <a:t>Moved off VMs to speed up network</a:t>
            </a:r>
          </a:p>
          <a:p>
            <a:pPr>
              <a:spcBef>
                <a:spcPts val="800"/>
              </a:spcBef>
              <a:spcAft>
                <a:spcPts val="800"/>
              </a:spcAft>
              <a:buClr>
                <a:srgbClr val="BC2128"/>
              </a:buClr>
            </a:pPr>
            <a:r>
              <a:rPr lang="en-US" sz="1600" dirty="0" smtClean="0"/>
              <a:t>Each DB gets good network connection</a:t>
            </a:r>
          </a:p>
          <a:p>
            <a:pPr>
              <a:spcBef>
                <a:spcPts val="800"/>
              </a:spcBef>
              <a:spcAft>
                <a:spcPts val="800"/>
              </a:spcAft>
              <a:buClr>
                <a:srgbClr val="BC2128"/>
              </a:buClr>
            </a:pPr>
            <a:r>
              <a:rPr lang="en-US" sz="1600" dirty="0" smtClean="0"/>
              <a:t>Each DB gets different directory path</a:t>
            </a:r>
          </a:p>
          <a:p>
            <a:pPr lvl="1">
              <a:spcBef>
                <a:spcPts val="800"/>
              </a:spcBef>
              <a:spcAft>
                <a:spcPts val="800"/>
              </a:spcAft>
              <a:buClr>
                <a:srgbClr val="BC2128"/>
              </a:buClr>
            </a:pPr>
            <a:r>
              <a:rPr lang="en-US" sz="1400" dirty="0" smtClean="0"/>
              <a:t>i.e. /opt/xyz/</a:t>
            </a:r>
            <a:r>
              <a:rPr lang="en-US" sz="1400" dirty="0" err="1" smtClean="0"/>
              <a:t>dbname</a:t>
            </a:r>
            <a:r>
              <a:rPr lang="en-US" sz="1400" dirty="0" smtClean="0"/>
              <a:t> instead of /opt/xyz</a:t>
            </a:r>
          </a:p>
          <a:p>
            <a:pPr>
              <a:spcBef>
                <a:spcPts val="800"/>
              </a:spcBef>
              <a:spcAft>
                <a:spcPts val="800"/>
              </a:spcAft>
              <a:buClr>
                <a:srgbClr val="BC2128"/>
              </a:buClr>
            </a:pPr>
            <a:r>
              <a:rPr lang="en-US" sz="1600" dirty="0" smtClean="0"/>
              <a:t>Used host that originally held VMs</a:t>
            </a:r>
          </a:p>
          <a:p>
            <a:pPr marL="0" indent="0">
              <a:spcBef>
                <a:spcPts val="800"/>
              </a:spcBef>
              <a:spcAft>
                <a:spcPts val="800"/>
              </a:spcAft>
              <a:buClr>
                <a:srgbClr val="BC2128"/>
              </a:buClr>
              <a:buNone/>
            </a:pPr>
            <a:endParaRPr lang="en-US" sz="1800" dirty="0" smtClean="0"/>
          </a:p>
          <a:p>
            <a:pPr marL="0" indent="0">
              <a:spcBef>
                <a:spcPts val="800"/>
              </a:spcBef>
              <a:spcAft>
                <a:spcPts val="800"/>
              </a:spcAft>
              <a:buClr>
                <a:srgbClr val="BC2128"/>
              </a:buClr>
              <a:buNone/>
            </a:pPr>
            <a:endParaRPr lang="en-US" sz="1800" dirty="0" smtClean="0"/>
          </a:p>
        </p:txBody>
      </p:sp>
      <p:sp>
        <p:nvSpPr>
          <p:cNvPr id="4" name="TextBox 3"/>
          <p:cNvSpPr txBox="1"/>
          <p:nvPr/>
        </p:nvSpPr>
        <p:spPr>
          <a:xfrm>
            <a:off x="444500" y="5591187"/>
            <a:ext cx="1974850" cy="523220"/>
          </a:xfrm>
          <a:prstGeom prst="rect">
            <a:avLst/>
          </a:prstGeom>
          <a:noFill/>
        </p:spPr>
        <p:txBody>
          <a:bodyPr wrap="square" rtlCol="0">
            <a:spAutoFit/>
          </a:bodyPr>
          <a:lstStyle/>
          <a:p>
            <a:pPr algn="ctr"/>
            <a:r>
              <a:rPr lang="en-US" sz="1400" dirty="0" smtClean="0"/>
              <a:t>Shutdown VDBs on VMs</a:t>
            </a:r>
            <a:endParaRPr lang="en-US" sz="1400" dirty="0"/>
          </a:p>
        </p:txBody>
      </p:sp>
      <p:sp>
        <p:nvSpPr>
          <p:cNvPr id="5" name="TextBox 4"/>
          <p:cNvSpPr txBox="1"/>
          <p:nvPr/>
        </p:nvSpPr>
        <p:spPr>
          <a:xfrm>
            <a:off x="2698750" y="5591187"/>
            <a:ext cx="1911350" cy="738664"/>
          </a:xfrm>
          <a:prstGeom prst="rect">
            <a:avLst/>
          </a:prstGeom>
          <a:noFill/>
        </p:spPr>
        <p:txBody>
          <a:bodyPr wrap="square" rtlCol="0">
            <a:spAutoFit/>
          </a:bodyPr>
          <a:lstStyle/>
          <a:p>
            <a:pPr algn="ctr"/>
            <a:r>
              <a:rPr lang="en-US" sz="1400" dirty="0" smtClean="0"/>
              <a:t>Point VDBs to new host name – no data migration</a:t>
            </a:r>
            <a:endParaRPr lang="en-US" sz="1400" dirty="0"/>
          </a:p>
        </p:txBody>
      </p:sp>
      <p:sp>
        <p:nvSpPr>
          <p:cNvPr id="6" name="TextBox 5"/>
          <p:cNvSpPr txBox="1"/>
          <p:nvPr/>
        </p:nvSpPr>
        <p:spPr>
          <a:xfrm>
            <a:off x="4895850" y="5591187"/>
            <a:ext cx="1746250" cy="307777"/>
          </a:xfrm>
          <a:prstGeom prst="rect">
            <a:avLst/>
          </a:prstGeom>
          <a:noFill/>
        </p:spPr>
        <p:txBody>
          <a:bodyPr wrap="square" rtlCol="0">
            <a:spAutoFit/>
          </a:bodyPr>
          <a:lstStyle/>
          <a:p>
            <a:pPr algn="ctr"/>
            <a:r>
              <a:rPr lang="en-US" sz="1400" dirty="0" smtClean="0"/>
              <a:t>Shutdown VMs</a:t>
            </a:r>
            <a:endParaRPr lang="en-US" sz="1400" dirty="0"/>
          </a:p>
        </p:txBody>
      </p:sp>
      <p:sp>
        <p:nvSpPr>
          <p:cNvPr id="7" name="TextBox 6"/>
          <p:cNvSpPr txBox="1"/>
          <p:nvPr/>
        </p:nvSpPr>
        <p:spPr>
          <a:xfrm>
            <a:off x="6972300" y="5565787"/>
            <a:ext cx="1803400" cy="523220"/>
          </a:xfrm>
          <a:prstGeom prst="rect">
            <a:avLst/>
          </a:prstGeom>
          <a:noFill/>
        </p:spPr>
        <p:txBody>
          <a:bodyPr wrap="square" rtlCol="0">
            <a:spAutoFit/>
          </a:bodyPr>
          <a:lstStyle/>
          <a:p>
            <a:pPr algn="ctr"/>
            <a:r>
              <a:rPr lang="en-US" sz="1400" dirty="0" smtClean="0"/>
              <a:t>Bring </a:t>
            </a:r>
            <a:r>
              <a:rPr lang="en-US" sz="1400" smtClean="0"/>
              <a:t>up </a:t>
            </a:r>
            <a:r>
              <a:rPr lang="en-US" sz="1400" smtClean="0"/>
              <a:t>VDBs </a:t>
            </a:r>
            <a:r>
              <a:rPr lang="en-US" sz="1400" dirty="0" smtClean="0"/>
              <a:t>on physical host</a:t>
            </a:r>
            <a:endParaRPr lang="en-US" sz="1400" dirty="0"/>
          </a:p>
        </p:txBody>
      </p:sp>
      <p:pic>
        <p:nvPicPr>
          <p:cNvPr id="8" name="Picture 7" descr="package_setting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4699" y="4291023"/>
            <a:ext cx="1198563" cy="1198563"/>
          </a:xfrm>
          <a:prstGeom prst="rect">
            <a:avLst/>
          </a:prstGeom>
        </p:spPr>
      </p:pic>
      <p:pic>
        <p:nvPicPr>
          <p:cNvPr id="9" name="Picture 8" descr="package_setting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43499" y="4291023"/>
            <a:ext cx="1198563" cy="1198563"/>
          </a:xfrm>
          <a:prstGeom prst="rect">
            <a:avLst/>
          </a:prstGeom>
        </p:spPr>
      </p:pic>
      <p:pic>
        <p:nvPicPr>
          <p:cNvPr id="10" name="Picture 9" descr="power-icon.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88200" y="4219587"/>
            <a:ext cx="1333500" cy="1333500"/>
          </a:xfrm>
          <a:prstGeom prst="rect">
            <a:avLst/>
          </a:prstGeom>
        </p:spPr>
      </p:pic>
      <p:pic>
        <p:nvPicPr>
          <p:cNvPr id="11" name="Picture 10" descr="122646-matte-red-and-white-square-icon-arrows-hand-pointer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859075" y="4051300"/>
            <a:ext cx="1725625" cy="1725625"/>
          </a:xfrm>
          <a:prstGeom prst="rect">
            <a:avLst/>
          </a:prstGeom>
        </p:spPr>
      </p:pic>
      <p:sp>
        <p:nvSpPr>
          <p:cNvPr id="12" name="Oval 11"/>
          <p:cNvSpPr/>
          <p:nvPr/>
        </p:nvSpPr>
        <p:spPr>
          <a:xfrm>
            <a:off x="270450" y="4291023"/>
            <a:ext cx="421125" cy="421125"/>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a:cs typeface="Arial Black"/>
              </a:rPr>
              <a:t>1</a:t>
            </a:r>
            <a:endParaRPr lang="en-US" dirty="0">
              <a:latin typeface="Arial Black"/>
              <a:cs typeface="Arial Black"/>
            </a:endParaRPr>
          </a:p>
        </p:txBody>
      </p:sp>
      <p:sp>
        <p:nvSpPr>
          <p:cNvPr id="13" name="Oval 12"/>
          <p:cNvSpPr/>
          <p:nvPr/>
        </p:nvSpPr>
        <p:spPr>
          <a:xfrm>
            <a:off x="2635812" y="4289446"/>
            <a:ext cx="421125" cy="421125"/>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Black"/>
                <a:cs typeface="Arial Black"/>
              </a:rPr>
              <a:t>2</a:t>
            </a:r>
          </a:p>
        </p:txBody>
      </p:sp>
      <p:sp>
        <p:nvSpPr>
          <p:cNvPr id="14" name="Oval 13"/>
          <p:cNvSpPr/>
          <p:nvPr/>
        </p:nvSpPr>
        <p:spPr>
          <a:xfrm>
            <a:off x="4685287" y="4289446"/>
            <a:ext cx="421125" cy="421125"/>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a:cs typeface="Arial Black"/>
              </a:rPr>
              <a:t>3</a:t>
            </a:r>
            <a:endParaRPr lang="en-US" dirty="0">
              <a:latin typeface="Arial Black"/>
              <a:cs typeface="Arial Black"/>
            </a:endParaRPr>
          </a:p>
        </p:txBody>
      </p:sp>
      <p:sp>
        <p:nvSpPr>
          <p:cNvPr id="15" name="Oval 14"/>
          <p:cNvSpPr/>
          <p:nvPr/>
        </p:nvSpPr>
        <p:spPr>
          <a:xfrm>
            <a:off x="6910375" y="4291023"/>
            <a:ext cx="421125" cy="421125"/>
          </a:xfrm>
          <a:prstGeom prst="ellipse">
            <a:avLst/>
          </a:prstGeom>
          <a:solidFill>
            <a:schemeClr val="accent2">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Black"/>
                <a:cs typeface="Arial Black"/>
              </a:rPr>
              <a:t>4</a:t>
            </a:r>
            <a:endParaRPr lang="en-US" dirty="0">
              <a:latin typeface="Arial Black"/>
              <a:cs typeface="Arial Black"/>
            </a:endParaRPr>
          </a:p>
        </p:txBody>
      </p:sp>
      <p:sp>
        <p:nvSpPr>
          <p:cNvPr id="16" name="Rectangle 15"/>
          <p:cNvSpPr/>
          <p:nvPr/>
        </p:nvSpPr>
        <p:spPr>
          <a:xfrm>
            <a:off x="1909762" y="3727966"/>
            <a:ext cx="5559297" cy="369332"/>
          </a:xfrm>
          <a:prstGeom prst="rect">
            <a:avLst/>
          </a:prstGeom>
        </p:spPr>
        <p:txBody>
          <a:bodyPr wrap="none">
            <a:spAutoFit/>
          </a:bodyPr>
          <a:lstStyle/>
          <a:p>
            <a:r>
              <a:rPr lang="en-US" b="1" dirty="0" smtClean="0"/>
              <a:t>Easily Migrated VDBs from VMs to Physical Host</a:t>
            </a:r>
            <a:endParaRPr lang="en-US" b="1" dirty="0"/>
          </a:p>
        </p:txBody>
      </p:sp>
    </p:spTree>
    <p:extLst>
      <p:ext uri="{BB962C8B-B14F-4D97-AF65-F5344CB8AC3E}">
        <p14:creationId xmlns:p14="http://schemas.microsoft.com/office/powerpoint/2010/main" xmlns="" val="378290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Notes: Disk Space</a:t>
            </a:r>
            <a:endParaRPr lang="en-US" dirty="0"/>
          </a:p>
        </p:txBody>
      </p:sp>
      <p:sp>
        <p:nvSpPr>
          <p:cNvPr id="3" name="Text Placeholder 2"/>
          <p:cNvSpPr txBox="1">
            <a:spLocks/>
          </p:cNvSpPr>
          <p:nvPr/>
        </p:nvSpPr>
        <p:spPr>
          <a:xfrm>
            <a:off x="481013" y="1225549"/>
            <a:ext cx="7189787"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2000" dirty="0" smtClean="0"/>
              <a:t>Need to leave 25% free</a:t>
            </a:r>
          </a:p>
          <a:p>
            <a:pPr>
              <a:spcBef>
                <a:spcPts val="800"/>
              </a:spcBef>
              <a:spcAft>
                <a:spcPts val="800"/>
              </a:spcAft>
              <a:buClr>
                <a:srgbClr val="BC2128"/>
              </a:buClr>
            </a:pPr>
            <a:r>
              <a:rPr lang="en-US" sz="2000" dirty="0" smtClean="0"/>
              <a:t>Heavy batch updates require more disk space</a:t>
            </a:r>
          </a:p>
          <a:p>
            <a:pPr lvl="1">
              <a:spcBef>
                <a:spcPts val="800"/>
              </a:spcBef>
              <a:spcAft>
                <a:spcPts val="800"/>
              </a:spcAft>
              <a:buClr>
                <a:srgbClr val="BC2128"/>
              </a:buClr>
            </a:pPr>
            <a:r>
              <a:rPr lang="en-US" sz="1800" dirty="0" smtClean="0"/>
              <a:t>Production Updates</a:t>
            </a:r>
          </a:p>
          <a:p>
            <a:pPr lvl="2">
              <a:spcBef>
                <a:spcPts val="800"/>
              </a:spcBef>
              <a:spcAft>
                <a:spcPts val="800"/>
              </a:spcAft>
              <a:buClr>
                <a:srgbClr val="BC2128"/>
              </a:buClr>
            </a:pPr>
            <a:r>
              <a:rPr lang="en-US" sz="1600" dirty="0" smtClean="0"/>
              <a:t>More changed blocks per snapshot</a:t>
            </a:r>
          </a:p>
          <a:p>
            <a:pPr lvl="2">
              <a:spcBef>
                <a:spcPts val="800"/>
              </a:spcBef>
              <a:spcAft>
                <a:spcPts val="800"/>
              </a:spcAft>
              <a:buClr>
                <a:srgbClr val="BC2128"/>
              </a:buClr>
            </a:pPr>
            <a:r>
              <a:rPr lang="en-US" sz="1600" dirty="0" smtClean="0"/>
              <a:t>More archive logs</a:t>
            </a:r>
          </a:p>
          <a:p>
            <a:pPr lvl="1">
              <a:spcBef>
                <a:spcPts val="800"/>
              </a:spcBef>
              <a:spcAft>
                <a:spcPts val="800"/>
              </a:spcAft>
              <a:buClr>
                <a:srgbClr val="BC2128"/>
              </a:buClr>
            </a:pPr>
            <a:r>
              <a:rPr lang="en-US" sz="1800" dirty="0" smtClean="0"/>
              <a:t>Testing updates</a:t>
            </a:r>
          </a:p>
          <a:p>
            <a:pPr lvl="2">
              <a:spcBef>
                <a:spcPts val="800"/>
              </a:spcBef>
              <a:spcAft>
                <a:spcPts val="800"/>
              </a:spcAft>
              <a:buClr>
                <a:srgbClr val="BC2128"/>
              </a:buClr>
            </a:pPr>
            <a:r>
              <a:rPr lang="en-US" sz="1600" dirty="0" smtClean="0"/>
              <a:t>Larger VDBS</a:t>
            </a:r>
          </a:p>
          <a:p>
            <a:pPr lvl="1">
              <a:spcBef>
                <a:spcPts val="800"/>
              </a:spcBef>
              <a:spcAft>
                <a:spcPts val="800"/>
              </a:spcAft>
              <a:buClr>
                <a:srgbClr val="BC2128"/>
              </a:buClr>
            </a:pPr>
            <a:endParaRPr lang="en-US" sz="1400" dirty="0" smtClean="0"/>
          </a:p>
          <a:p>
            <a:pPr>
              <a:spcBef>
                <a:spcPts val="800"/>
              </a:spcBef>
              <a:spcAft>
                <a:spcPts val="800"/>
              </a:spcAft>
              <a:buClr>
                <a:srgbClr val="BC2128"/>
              </a:buClr>
            </a:pPr>
            <a:endParaRPr lang="en-US" sz="1600" dirty="0" smtClean="0"/>
          </a:p>
          <a:p>
            <a:pPr marL="0" indent="0">
              <a:spcBef>
                <a:spcPts val="800"/>
              </a:spcBef>
              <a:spcAft>
                <a:spcPts val="800"/>
              </a:spcAft>
              <a:buClr>
                <a:srgbClr val="BC2128"/>
              </a:buClr>
              <a:buNone/>
            </a:pPr>
            <a:endParaRPr lang="en-US" sz="1800" dirty="0" smtClean="0"/>
          </a:p>
          <a:p>
            <a:pPr marL="0" indent="0">
              <a:spcBef>
                <a:spcPts val="800"/>
              </a:spcBef>
              <a:spcAft>
                <a:spcPts val="800"/>
              </a:spcAft>
              <a:buClr>
                <a:srgbClr val="BC2128"/>
              </a:buClr>
              <a:buNone/>
            </a:pPr>
            <a:endParaRPr lang="en-US" sz="1800" dirty="0" smtClean="0"/>
          </a:p>
        </p:txBody>
      </p:sp>
      <p:pic>
        <p:nvPicPr>
          <p:cNvPr id="17" name="Picture 16" descr="floppy_disk.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75301" y="2879468"/>
            <a:ext cx="2453218" cy="2479921"/>
          </a:xfrm>
          <a:prstGeom prst="rect">
            <a:avLst/>
          </a:prstGeom>
        </p:spPr>
      </p:pic>
    </p:spTree>
    <p:extLst>
      <p:ext uri="{BB962C8B-B14F-4D97-AF65-F5344CB8AC3E}">
        <p14:creationId xmlns:p14="http://schemas.microsoft.com/office/powerpoint/2010/main" xmlns="" val="606362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mand-line-icon.jpg"/>
          <p:cNvPicPr>
            <a:picLocks noChangeAspect="1"/>
          </p:cNvPicPr>
          <p:nvPr/>
        </p:nvPicPr>
        <p:blipFill rotWithShape="1">
          <a:blip r:embed="rId3">
            <a:extLst>
              <a:ext uri="{28A0092B-C50C-407E-A947-70E740481C1C}">
                <a14:useLocalDpi xmlns:a14="http://schemas.microsoft.com/office/drawing/2010/main" xmlns="" val="0"/>
              </a:ext>
            </a:extLst>
          </a:blip>
          <a:srcRect t="5466"/>
          <a:stretch/>
        </p:blipFill>
        <p:spPr>
          <a:xfrm>
            <a:off x="5156200" y="2932744"/>
            <a:ext cx="3695700" cy="2794956"/>
          </a:xfrm>
          <a:prstGeom prst="rect">
            <a:avLst/>
          </a:prstGeom>
        </p:spPr>
      </p:pic>
      <p:sp>
        <p:nvSpPr>
          <p:cNvPr id="2" name="Title 1"/>
          <p:cNvSpPr>
            <a:spLocks noGrp="1"/>
          </p:cNvSpPr>
          <p:nvPr>
            <p:ph type="title"/>
          </p:nvPr>
        </p:nvSpPr>
        <p:spPr/>
        <p:txBody>
          <a:bodyPr/>
          <a:lstStyle/>
          <a:p>
            <a:r>
              <a:rPr lang="en-US" dirty="0" smtClean="0"/>
              <a:t>Implementation Notes: Refresh Scripts</a:t>
            </a:r>
            <a:endParaRPr lang="en-US" dirty="0"/>
          </a:p>
        </p:txBody>
      </p:sp>
      <p:sp>
        <p:nvSpPr>
          <p:cNvPr id="3" name="Text Placeholder 2"/>
          <p:cNvSpPr txBox="1">
            <a:spLocks/>
          </p:cNvSpPr>
          <p:nvPr/>
        </p:nvSpPr>
        <p:spPr>
          <a:xfrm>
            <a:off x="481013" y="1225549"/>
            <a:ext cx="7189787" cy="487045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2000" dirty="0" smtClean="0"/>
              <a:t>Before and after refresh scripts</a:t>
            </a:r>
          </a:p>
          <a:p>
            <a:pPr lvl="1">
              <a:spcBef>
                <a:spcPts val="800"/>
              </a:spcBef>
              <a:spcAft>
                <a:spcPts val="800"/>
              </a:spcAft>
              <a:buClr>
                <a:srgbClr val="BC2128"/>
              </a:buClr>
            </a:pPr>
            <a:r>
              <a:rPr lang="en-US" sz="1800" dirty="0" smtClean="0"/>
              <a:t>Users and passwords, permissions, directories</a:t>
            </a:r>
          </a:p>
          <a:p>
            <a:pPr lvl="1">
              <a:spcBef>
                <a:spcPts val="800"/>
              </a:spcBef>
              <a:spcAft>
                <a:spcPts val="800"/>
              </a:spcAft>
              <a:buClr>
                <a:srgbClr val="BC2128"/>
              </a:buClr>
            </a:pPr>
            <a:r>
              <a:rPr lang="en-US" sz="1800" dirty="0" smtClean="0"/>
              <a:t>Resize redo logs</a:t>
            </a:r>
          </a:p>
          <a:p>
            <a:pPr>
              <a:spcBef>
                <a:spcPts val="800"/>
              </a:spcBef>
              <a:spcAft>
                <a:spcPts val="800"/>
              </a:spcAft>
              <a:buClr>
                <a:srgbClr val="BC2128"/>
              </a:buClr>
            </a:pPr>
            <a:r>
              <a:rPr lang="en-US" sz="2000" dirty="0" smtClean="0"/>
              <a:t>Refresh Script</a:t>
            </a:r>
          </a:p>
          <a:p>
            <a:pPr lvl="1">
              <a:spcBef>
                <a:spcPts val="800"/>
              </a:spcBef>
              <a:spcAft>
                <a:spcPts val="800"/>
              </a:spcAft>
              <a:buClr>
                <a:srgbClr val="BC2128"/>
              </a:buClr>
            </a:pPr>
            <a:r>
              <a:rPr lang="en-US" sz="1800" dirty="0" smtClean="0"/>
              <a:t>Command line instead of GUI web page</a:t>
            </a:r>
          </a:p>
          <a:p>
            <a:pPr lvl="1">
              <a:spcBef>
                <a:spcPts val="800"/>
              </a:spcBef>
              <a:spcAft>
                <a:spcPts val="800"/>
              </a:spcAft>
              <a:buClr>
                <a:srgbClr val="BC2128"/>
              </a:buClr>
            </a:pPr>
            <a:r>
              <a:rPr lang="en-US" sz="1800" dirty="0" smtClean="0"/>
              <a:t>SSH to Delphix Machine</a:t>
            </a:r>
          </a:p>
          <a:p>
            <a:pPr lvl="1">
              <a:spcBef>
                <a:spcPts val="800"/>
              </a:spcBef>
              <a:spcAft>
                <a:spcPts val="800"/>
              </a:spcAft>
              <a:buClr>
                <a:srgbClr val="BC2128"/>
              </a:buClr>
            </a:pPr>
            <a:r>
              <a:rPr lang="en-US" sz="1800" dirty="0" smtClean="0"/>
              <a:t>Command language</a:t>
            </a:r>
          </a:p>
          <a:p>
            <a:pPr>
              <a:spcBef>
                <a:spcPts val="800"/>
              </a:spcBef>
              <a:spcAft>
                <a:spcPts val="800"/>
              </a:spcAft>
              <a:buClr>
                <a:srgbClr val="BC2128"/>
              </a:buClr>
            </a:pPr>
            <a:r>
              <a:rPr lang="en-US" sz="2000" dirty="0" smtClean="0"/>
              <a:t>Delphix consulting developed</a:t>
            </a:r>
          </a:p>
          <a:p>
            <a:pPr>
              <a:spcBef>
                <a:spcPts val="800"/>
              </a:spcBef>
              <a:spcAft>
                <a:spcPts val="800"/>
              </a:spcAft>
              <a:buClr>
                <a:srgbClr val="BC2128"/>
              </a:buClr>
            </a:pPr>
            <a:r>
              <a:rPr lang="en-US" sz="2000" dirty="0" err="1" smtClean="0"/>
              <a:t>Sudo</a:t>
            </a:r>
            <a:r>
              <a:rPr lang="en-US" sz="2000" dirty="0" smtClean="0"/>
              <a:t> to let developers run own refresh</a:t>
            </a:r>
            <a:endParaRPr lang="en-US" sz="1800" dirty="0" smtClean="0"/>
          </a:p>
        </p:txBody>
      </p:sp>
    </p:spTree>
    <p:extLst>
      <p:ext uri="{BB962C8B-B14F-4D97-AF65-F5344CB8AC3E}">
        <p14:creationId xmlns:p14="http://schemas.microsoft.com/office/powerpoint/2010/main" xmlns="" val="2851552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txBox="1">
            <a:spLocks/>
          </p:cNvSpPr>
          <p:nvPr/>
        </p:nvSpPr>
        <p:spPr>
          <a:xfrm>
            <a:off x="481013" y="1225549"/>
            <a:ext cx="7189787" cy="487045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2000" dirty="0" smtClean="0"/>
              <a:t>Successful project to move supplier app off mainframe</a:t>
            </a:r>
          </a:p>
          <a:p>
            <a:pPr>
              <a:spcBef>
                <a:spcPts val="800"/>
              </a:spcBef>
              <a:spcAft>
                <a:spcPts val="800"/>
              </a:spcAft>
              <a:buClr>
                <a:srgbClr val="BC2128"/>
              </a:buClr>
            </a:pPr>
            <a:r>
              <a:rPr lang="en-US" sz="2000" dirty="0" smtClean="0"/>
              <a:t>Supported three releases of major development project</a:t>
            </a:r>
          </a:p>
          <a:p>
            <a:pPr>
              <a:spcBef>
                <a:spcPts val="800"/>
              </a:spcBef>
              <a:spcAft>
                <a:spcPts val="800"/>
              </a:spcAft>
              <a:buClr>
                <a:srgbClr val="BC2128"/>
              </a:buClr>
            </a:pPr>
            <a:r>
              <a:rPr lang="en-US" sz="2000" dirty="0" smtClean="0"/>
              <a:t>Performed key recovery of production data</a:t>
            </a:r>
          </a:p>
          <a:p>
            <a:pPr>
              <a:spcBef>
                <a:spcPts val="800"/>
              </a:spcBef>
              <a:spcAft>
                <a:spcPts val="800"/>
              </a:spcAft>
              <a:buClr>
                <a:srgbClr val="BC2128"/>
              </a:buClr>
            </a:pPr>
            <a:r>
              <a:rPr lang="en-US" sz="2000" dirty="0" smtClean="0"/>
              <a:t>Depends on good network connection</a:t>
            </a:r>
          </a:p>
          <a:p>
            <a:pPr>
              <a:spcBef>
                <a:spcPts val="800"/>
              </a:spcBef>
              <a:spcAft>
                <a:spcPts val="800"/>
              </a:spcAft>
              <a:buClr>
                <a:srgbClr val="BC2128"/>
              </a:buClr>
            </a:pPr>
            <a:r>
              <a:rPr lang="en-US" sz="2000" dirty="0" smtClean="0"/>
              <a:t>Must use direct I/O</a:t>
            </a:r>
          </a:p>
          <a:p>
            <a:pPr>
              <a:spcBef>
                <a:spcPts val="800"/>
              </a:spcBef>
              <a:spcAft>
                <a:spcPts val="800"/>
              </a:spcAft>
              <a:buClr>
                <a:srgbClr val="BC2128"/>
              </a:buClr>
            </a:pPr>
            <a:r>
              <a:rPr lang="en-US" sz="2000" dirty="0" smtClean="0"/>
              <a:t>Fast physical clone of production</a:t>
            </a:r>
            <a:endParaRPr lang="en-US" sz="1800" dirty="0" smtClean="0"/>
          </a:p>
        </p:txBody>
      </p:sp>
      <p:pic>
        <p:nvPicPr>
          <p:cNvPr id="6" name="Picture 5" descr="checkmark.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62650" y="3683000"/>
            <a:ext cx="2130368" cy="2120900"/>
          </a:xfrm>
          <a:prstGeom prst="rect">
            <a:avLst/>
          </a:prstGeom>
        </p:spPr>
      </p:pic>
    </p:spTree>
    <p:extLst>
      <p:ext uri="{BB962C8B-B14F-4D97-AF65-F5344CB8AC3E}">
        <p14:creationId xmlns:p14="http://schemas.microsoft.com/office/powerpoint/2010/main" xmlns="" val="191453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6900" y="2120900"/>
            <a:ext cx="5448300" cy="1015663"/>
          </a:xfrm>
          <a:prstGeom prst="rect">
            <a:avLst/>
          </a:prstGeom>
          <a:noFill/>
        </p:spPr>
        <p:txBody>
          <a:bodyPr wrap="square" rtlCol="0">
            <a:spAutoFit/>
          </a:bodyPr>
          <a:lstStyle/>
          <a:p>
            <a:pPr algn="ctr"/>
            <a:r>
              <a:rPr lang="en-US" sz="6000" b="1" dirty="0" smtClean="0"/>
              <a:t>QUESTIONS?</a:t>
            </a:r>
            <a:endParaRPr lang="en-US" sz="6000" b="1" dirty="0"/>
          </a:p>
        </p:txBody>
      </p:sp>
      <p:sp>
        <p:nvSpPr>
          <p:cNvPr id="7" name="TextBox 6"/>
          <p:cNvSpPr txBox="1"/>
          <p:nvPr/>
        </p:nvSpPr>
        <p:spPr>
          <a:xfrm>
            <a:off x="1219200" y="3454400"/>
            <a:ext cx="6502400" cy="954107"/>
          </a:xfrm>
          <a:prstGeom prst="rect">
            <a:avLst/>
          </a:prstGeom>
          <a:noFill/>
        </p:spPr>
        <p:txBody>
          <a:bodyPr wrap="square" rtlCol="0">
            <a:spAutoFit/>
          </a:bodyPr>
          <a:lstStyle/>
          <a:p>
            <a:pPr algn="ctr"/>
            <a:r>
              <a:rPr lang="en-US" sz="2800" b="1" dirty="0" smtClean="0"/>
              <a:t>bobby@bobbydurrettdba.com</a:t>
            </a:r>
          </a:p>
          <a:p>
            <a:pPr algn="ctr"/>
            <a:r>
              <a:rPr lang="en-US" sz="2800" b="1" dirty="0" smtClean="0"/>
              <a:t>http://www.bobbydurrettdba.com</a:t>
            </a:r>
            <a:endParaRPr lang="en-US" sz="2800" b="1" dirty="0"/>
          </a:p>
        </p:txBody>
      </p:sp>
    </p:spTree>
    <p:extLst>
      <p:ext uri="{BB962C8B-B14F-4D97-AF65-F5344CB8AC3E}">
        <p14:creationId xmlns:p14="http://schemas.microsoft.com/office/powerpoint/2010/main" xmlns="" val="409924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Delphix User Experience   </a:t>
            </a:r>
            <a:endParaRPr lang="en-US" dirty="0"/>
          </a:p>
        </p:txBody>
      </p:sp>
      <p:sp>
        <p:nvSpPr>
          <p:cNvPr id="3" name="Text Placeholder 2"/>
          <p:cNvSpPr>
            <a:spLocks noGrp="1"/>
          </p:cNvSpPr>
          <p:nvPr>
            <p:ph type="body" idx="10"/>
          </p:nvPr>
        </p:nvSpPr>
        <p:spPr>
          <a:xfrm>
            <a:off x="3119699" y="5550341"/>
            <a:ext cx="4791654" cy="913959"/>
          </a:xfrm>
        </p:spPr>
        <p:txBody>
          <a:bodyPr/>
          <a:lstStyle/>
          <a:p>
            <a:r>
              <a:rPr lang="en-US" dirty="0" smtClean="0"/>
              <a:t>Bobby </a:t>
            </a:r>
            <a:r>
              <a:rPr lang="en-US" dirty="0" err="1" smtClean="0"/>
              <a:t>Durrett</a:t>
            </a:r>
            <a:r>
              <a:rPr lang="en-US" dirty="0" smtClean="0"/>
              <a:t>, Technical Architect</a:t>
            </a:r>
            <a:endParaRPr lang="en-US" dirty="0"/>
          </a:p>
        </p:txBody>
      </p:sp>
    </p:spTree>
    <p:extLst>
      <p:ext uri="{BB962C8B-B14F-4D97-AF65-F5344CB8AC3E}">
        <p14:creationId xmlns:p14="http://schemas.microsoft.com/office/powerpoint/2010/main" xmlns="" val="2985743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3302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413812" y="2763960"/>
            <a:ext cx="8332256" cy="3337843"/>
          </a:xfrm>
          <a:prstGeom prst="roundRect">
            <a:avLst>
              <a:gd name="adj" fmla="val 6101"/>
            </a:avLst>
          </a:prstGeom>
          <a:solidFill>
            <a:srgbClr val="B3B3B3">
              <a:lumMod val="20000"/>
              <a:lumOff val="80000"/>
            </a:srgbClr>
          </a:solid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Helvetica Light"/>
              <a:ea typeface="+mn-ea"/>
              <a:cs typeface="Franklin Gothic Book"/>
            </a:endParaRPr>
          </a:p>
        </p:txBody>
      </p:sp>
      <p:sp>
        <p:nvSpPr>
          <p:cNvPr id="2" name="Title 1"/>
          <p:cNvSpPr>
            <a:spLocks noGrp="1"/>
          </p:cNvSpPr>
          <p:nvPr>
            <p:ph type="title"/>
          </p:nvPr>
        </p:nvSpPr>
        <p:spPr/>
        <p:txBody>
          <a:bodyPr/>
          <a:lstStyle/>
          <a:p>
            <a:r>
              <a:rPr lang="en-US" dirty="0" smtClean="0"/>
              <a:t>Introduction – US Foods</a:t>
            </a:r>
            <a:endParaRPr lang="en-US" dirty="0"/>
          </a:p>
        </p:txBody>
      </p:sp>
      <p:sp>
        <p:nvSpPr>
          <p:cNvPr id="6" name="Content Placeholder 5"/>
          <p:cNvSpPr>
            <a:spLocks noGrp="1"/>
          </p:cNvSpPr>
          <p:nvPr>
            <p:ph idx="1"/>
          </p:nvPr>
        </p:nvSpPr>
        <p:spPr>
          <a:xfrm>
            <a:off x="557784" y="1302025"/>
            <a:ext cx="8101584" cy="4110985"/>
          </a:xfrm>
        </p:spPr>
        <p:txBody>
          <a:bodyPr/>
          <a:lstStyle/>
          <a:p>
            <a:r>
              <a:rPr lang="en-US" dirty="0" smtClean="0"/>
              <a:t>Bobby </a:t>
            </a:r>
            <a:r>
              <a:rPr lang="en-US" dirty="0" err="1" smtClean="0"/>
              <a:t>Durrett</a:t>
            </a:r>
            <a:r>
              <a:rPr lang="en-US" dirty="0" smtClean="0"/>
              <a:t>– Oracle DBA, performance tuning specialist</a:t>
            </a:r>
          </a:p>
          <a:p>
            <a:r>
              <a:rPr lang="en-US" dirty="0" smtClean="0"/>
              <a:t>US Foods – 2</a:t>
            </a:r>
            <a:r>
              <a:rPr lang="en-US" baseline="30000" dirty="0" smtClean="0"/>
              <a:t>nd</a:t>
            </a:r>
            <a:r>
              <a:rPr lang="en-US" dirty="0" smtClean="0"/>
              <a:t> largest food distributor in USA</a:t>
            </a:r>
          </a:p>
          <a:p>
            <a:pPr marL="0" indent="0">
              <a:buNone/>
            </a:pPr>
            <a:endParaRPr lang="en-US" dirty="0"/>
          </a:p>
        </p:txBody>
      </p:sp>
      <p:sp>
        <p:nvSpPr>
          <p:cNvPr id="79" name="Title 1"/>
          <p:cNvSpPr txBox="1">
            <a:spLocks/>
          </p:cNvSpPr>
          <p:nvPr/>
        </p:nvSpPr>
        <p:spPr>
          <a:xfrm>
            <a:off x="512612" y="2308613"/>
            <a:ext cx="8137525" cy="484187"/>
          </a:xfrm>
          <a:prstGeom prst="rect">
            <a:avLst/>
          </a:prstGeom>
        </p:spPr>
        <p:txBody>
          <a:bodyPr vert="horz">
            <a:normAutofit/>
          </a:bodyPr>
          <a:lstStyle/>
          <a:p>
            <a:pPr fontAlgn="auto">
              <a:spcAft>
                <a:spcPts val="0"/>
              </a:spcAft>
              <a:defRPr/>
            </a:pPr>
            <a:r>
              <a:rPr lang="en-US" kern="1200" dirty="0" smtClean="0">
                <a:solidFill>
                  <a:schemeClr val="accent2"/>
                </a:solidFill>
              </a:rPr>
              <a:t>Two key applications share production database</a:t>
            </a:r>
            <a:endParaRPr lang="en-US" kern="1200" dirty="0">
              <a:solidFill>
                <a:schemeClr val="accent2"/>
              </a:solidFill>
            </a:endParaRPr>
          </a:p>
        </p:txBody>
      </p:sp>
      <p:grpSp>
        <p:nvGrpSpPr>
          <p:cNvPr id="90" name="Group 89"/>
          <p:cNvGrpSpPr/>
          <p:nvPr/>
        </p:nvGrpSpPr>
        <p:grpSpPr>
          <a:xfrm>
            <a:off x="3461207" y="3211815"/>
            <a:ext cx="1640652" cy="1148511"/>
            <a:chOff x="3461207" y="3211815"/>
            <a:chExt cx="1640652" cy="1148511"/>
          </a:xfrm>
        </p:grpSpPr>
        <p:pic>
          <p:nvPicPr>
            <p:cNvPr id="29" name="Picture 28" descr="Canada_Logistics_Warehouse_Distribution_Cente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61207" y="3437459"/>
              <a:ext cx="1640652" cy="922867"/>
            </a:xfrm>
            <a:prstGeom prst="rect">
              <a:avLst/>
            </a:prstGeom>
          </p:spPr>
        </p:pic>
        <p:pic>
          <p:nvPicPr>
            <p:cNvPr id="85" name="Picture 84" descr="us-foods-logo.png"/>
            <p:cNvPicPr>
              <a:picLocks noChangeAspect="1"/>
            </p:cNvPicPr>
            <p:nvPr/>
          </p:nvPicPr>
          <p:blipFill rotWithShape="1">
            <a:blip r:embed="rId4">
              <a:extLst>
                <a:ext uri="{28A0092B-C50C-407E-A947-70E740481C1C}">
                  <a14:useLocalDpi xmlns:a14="http://schemas.microsoft.com/office/drawing/2010/main" xmlns="" val="0"/>
                </a:ext>
              </a:extLst>
            </a:blip>
            <a:srcRect b="7226"/>
            <a:stretch/>
          </p:blipFill>
          <p:spPr>
            <a:xfrm>
              <a:off x="4136658" y="3211815"/>
              <a:ext cx="465667" cy="440083"/>
            </a:xfrm>
            <a:prstGeom prst="rect">
              <a:avLst/>
            </a:prstGeom>
          </p:spPr>
        </p:pic>
      </p:grpSp>
      <p:grpSp>
        <p:nvGrpSpPr>
          <p:cNvPr id="9" name="Group 8"/>
          <p:cNvGrpSpPr/>
          <p:nvPr/>
        </p:nvGrpSpPr>
        <p:grpSpPr>
          <a:xfrm>
            <a:off x="2067062" y="3059432"/>
            <a:ext cx="4474595" cy="2813546"/>
            <a:chOff x="2067062" y="3059432"/>
            <a:chExt cx="4474595" cy="2813546"/>
          </a:xfrm>
        </p:grpSpPr>
        <p:grpSp>
          <p:nvGrpSpPr>
            <p:cNvPr id="3" name="Group 2"/>
            <p:cNvGrpSpPr/>
            <p:nvPr/>
          </p:nvGrpSpPr>
          <p:grpSpPr>
            <a:xfrm>
              <a:off x="2067062" y="3059432"/>
              <a:ext cx="4474595" cy="2813546"/>
              <a:chOff x="2067062" y="3059432"/>
              <a:chExt cx="4474595" cy="2813546"/>
            </a:xfrm>
          </p:grpSpPr>
          <p:grpSp>
            <p:nvGrpSpPr>
              <p:cNvPr id="92" name="Group 91"/>
              <p:cNvGrpSpPr/>
              <p:nvPr/>
            </p:nvGrpSpPr>
            <p:grpSpPr>
              <a:xfrm>
                <a:off x="4986869" y="3059432"/>
                <a:ext cx="1554788" cy="2183705"/>
                <a:chOff x="4986869" y="3059432"/>
                <a:chExt cx="1554788" cy="2183705"/>
              </a:xfrm>
            </p:grpSpPr>
            <p:grpSp>
              <p:nvGrpSpPr>
                <p:cNvPr id="40" name="Group 39"/>
                <p:cNvGrpSpPr/>
                <p:nvPr/>
              </p:nvGrpSpPr>
              <p:grpSpPr>
                <a:xfrm>
                  <a:off x="4986869" y="3059432"/>
                  <a:ext cx="1504769" cy="1913214"/>
                  <a:chOff x="4767930" y="3280594"/>
                  <a:chExt cx="1504769" cy="1913214"/>
                </a:xfrm>
              </p:grpSpPr>
              <p:sp>
                <p:nvSpPr>
                  <p:cNvPr id="31" name="Right Triangle 30"/>
                  <p:cNvSpPr/>
                  <p:nvPr/>
                </p:nvSpPr>
                <p:spPr bwMode="auto">
                  <a:xfrm rot="13500000" flipV="1">
                    <a:off x="4716188" y="3332336"/>
                    <a:ext cx="1608253" cy="1504769"/>
                  </a:xfrm>
                  <a:prstGeom prst="rtTriangle">
                    <a:avLst/>
                  </a:prstGeom>
                  <a:gradFill flip="none" rotWithShape="1">
                    <a:gsLst>
                      <a:gs pos="30000">
                        <a:schemeClr val="accent5">
                          <a:alpha val="10000"/>
                        </a:schemeClr>
                      </a:gs>
                      <a:gs pos="8000">
                        <a:srgbClr val="FFFFFF">
                          <a:alpha val="0"/>
                        </a:srgbClr>
                      </a:gs>
                      <a:gs pos="58000">
                        <a:srgbClr val="FFFFFF">
                          <a:alpha val="0"/>
                        </a:srgbClr>
                      </a:gs>
                    </a:gsLst>
                    <a:lin ang="18900000" scaled="0"/>
                    <a:tileRect/>
                  </a:gradFill>
                  <a:ln w="19050">
                    <a:noFill/>
                    <a:round/>
                    <a:headEnd/>
                    <a:tailEnd/>
                  </a:ln>
                </p:spPr>
                <p:txBody>
                  <a:bodyPr wrap="none" lIns="0" tIns="0" rIns="0" bIns="0" anchor="ctr"/>
                  <a:lstStyle/>
                  <a:p>
                    <a:pPr algn="ctr" defTabSz="914400" fontAlgn="auto">
                      <a:spcBef>
                        <a:spcPts val="0"/>
                      </a:spcBef>
                      <a:spcAft>
                        <a:spcPts val="0"/>
                      </a:spcAft>
                      <a:defRPr/>
                    </a:pPr>
                    <a:endParaRPr lang="en-US" kern="1200" dirty="0" err="1">
                      <a:solidFill>
                        <a:srgbClr val="FFFFFF"/>
                      </a:solidFill>
                      <a:latin typeface="+mn-lt"/>
                      <a:ea typeface="+mn-ea"/>
                      <a:cs typeface="+mn-cs"/>
                    </a:endParaRPr>
                  </a:p>
                </p:txBody>
              </p:sp>
              <p:pic>
                <p:nvPicPr>
                  <p:cNvPr id="35" name="Picture 34" descr="server.png"/>
                  <p:cNvPicPr>
                    <a:picLocks noChangeAspect="1"/>
                  </p:cNvPicPr>
                  <p:nvPr/>
                </p:nvPicPr>
                <p:blipFill rotWithShape="1">
                  <a:blip r:embed="rId5" cstate="screen">
                    <a:duotone>
                      <a:srgbClr val="B3B3B3">
                        <a:shade val="45000"/>
                        <a:satMod val="135000"/>
                      </a:srgbClr>
                      <a:prstClr val="white"/>
                    </a:duotone>
                    <a:extLst>
                      <a:ext uri="{28A0092B-C50C-407E-A947-70E740481C1C}">
                        <a14:useLocalDpi xmlns:a14="http://schemas.microsoft.com/office/drawing/2010/main" xmlns=""/>
                      </a:ext>
                    </a:extLst>
                  </a:blip>
                  <a:srcRect/>
                  <a:stretch/>
                </p:blipFill>
                <p:spPr bwMode="auto">
                  <a:xfrm>
                    <a:off x="5113039" y="4894339"/>
                    <a:ext cx="941236" cy="299469"/>
                  </a:xfrm>
                  <a:prstGeom prst="rect">
                    <a:avLst/>
                  </a:prstGeom>
                </p:spPr>
              </p:pic>
            </p:grpSp>
            <p:sp>
              <p:nvSpPr>
                <p:cNvPr id="77" name="Line Callout 1 (Border and Accent Bar) 76"/>
                <p:cNvSpPr/>
                <p:nvPr/>
              </p:nvSpPr>
              <p:spPr bwMode="auto">
                <a:xfrm>
                  <a:off x="5271657" y="5074862"/>
                  <a:ext cx="1270000" cy="168275"/>
                </a:xfrm>
                <a:prstGeom prst="accentBorderCallout1">
                  <a:avLst>
                    <a:gd name="adj1" fmla="val 191776"/>
                    <a:gd name="adj2" fmla="val 50667"/>
                    <a:gd name="adj3" fmla="val 388771"/>
                    <a:gd name="adj4" fmla="val -52184"/>
                  </a:avLst>
                </a:prstGeom>
                <a:gradFill flip="none" rotWithShape="1">
                  <a:gsLst>
                    <a:gs pos="0">
                      <a:sysClr val="window" lastClr="FFFFFF">
                        <a:lumMod val="85000"/>
                      </a:sysClr>
                    </a:gs>
                    <a:gs pos="100000">
                      <a:srgbClr val="B3B3B3">
                        <a:lumMod val="20000"/>
                        <a:lumOff val="80000"/>
                      </a:srgbClr>
                    </a:gs>
                  </a:gsLst>
                  <a:lin ang="16200000" scaled="0"/>
                  <a:tileRect/>
                </a:gradFill>
                <a:ln w="9525" cap="flat" cmpd="sng" algn="ctr">
                  <a:solidFill>
                    <a:sysClr val="window" lastClr="FFFFFF">
                      <a:lumMod val="75000"/>
                    </a:sys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0000"/>
                      </a:solidFill>
                      <a:effectLst/>
                      <a:uLnTx/>
                      <a:uFillTx/>
                      <a:latin typeface="Helvetica Light"/>
                      <a:ea typeface="+mn-ea"/>
                      <a:cs typeface="+mn-cs"/>
                    </a:rPr>
                    <a:t>Customer App</a:t>
                  </a:r>
                  <a:endParaRPr kumimoji="0" lang="en-US" sz="900" b="1" i="0" u="none" strike="noStrike" kern="0" cap="none" spc="0" normalizeH="0" baseline="0" noProof="0" dirty="0">
                    <a:ln>
                      <a:noFill/>
                    </a:ln>
                    <a:solidFill>
                      <a:srgbClr val="000000"/>
                    </a:solidFill>
                    <a:effectLst/>
                    <a:uLnTx/>
                    <a:uFillTx/>
                    <a:latin typeface="Helvetica Light"/>
                    <a:ea typeface="+mn-ea"/>
                    <a:cs typeface="+mn-cs"/>
                  </a:endParaRPr>
                </a:p>
              </p:txBody>
            </p:sp>
          </p:grpSp>
          <p:grpSp>
            <p:nvGrpSpPr>
              <p:cNvPr id="91" name="Group 90"/>
              <p:cNvGrpSpPr/>
              <p:nvPr/>
            </p:nvGrpSpPr>
            <p:grpSpPr>
              <a:xfrm>
                <a:off x="2067062" y="3060453"/>
                <a:ext cx="2569131" cy="2812525"/>
                <a:chOff x="2067062" y="3060453"/>
                <a:chExt cx="2569131" cy="2812525"/>
              </a:xfrm>
            </p:grpSpPr>
            <p:pic>
              <p:nvPicPr>
                <p:cNvPr id="24" name="Picture 23" descr="Delphix_Database Red.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123267" y="5375288"/>
                  <a:ext cx="512926" cy="497690"/>
                </a:xfrm>
                <a:prstGeom prst="rect">
                  <a:avLst/>
                </a:prstGeom>
              </p:spPr>
            </p:pic>
            <p:grpSp>
              <p:nvGrpSpPr>
                <p:cNvPr id="39" name="Group 38"/>
                <p:cNvGrpSpPr/>
                <p:nvPr/>
              </p:nvGrpSpPr>
              <p:grpSpPr>
                <a:xfrm>
                  <a:off x="2067062" y="3060453"/>
                  <a:ext cx="1504769" cy="1909413"/>
                  <a:chOff x="2067062" y="3280595"/>
                  <a:chExt cx="1504769" cy="1909413"/>
                </a:xfrm>
              </p:grpSpPr>
              <p:sp>
                <p:nvSpPr>
                  <p:cNvPr id="30" name="Right Triangle 29"/>
                  <p:cNvSpPr/>
                  <p:nvPr/>
                </p:nvSpPr>
                <p:spPr bwMode="auto">
                  <a:xfrm rot="13500000" flipV="1">
                    <a:off x="2015320" y="3332337"/>
                    <a:ext cx="1608253" cy="1504769"/>
                  </a:xfrm>
                  <a:prstGeom prst="rtTriangle">
                    <a:avLst/>
                  </a:prstGeom>
                  <a:gradFill flip="none" rotWithShape="1">
                    <a:gsLst>
                      <a:gs pos="30000">
                        <a:schemeClr val="accent5">
                          <a:alpha val="10000"/>
                        </a:schemeClr>
                      </a:gs>
                      <a:gs pos="8000">
                        <a:srgbClr val="FFFFFF">
                          <a:alpha val="0"/>
                        </a:srgbClr>
                      </a:gs>
                      <a:gs pos="58000">
                        <a:srgbClr val="FFFFFF">
                          <a:alpha val="0"/>
                        </a:srgbClr>
                      </a:gs>
                    </a:gsLst>
                    <a:lin ang="18900000" scaled="0"/>
                    <a:tileRect/>
                  </a:gradFill>
                  <a:ln w="19050">
                    <a:noFill/>
                    <a:round/>
                    <a:headEnd/>
                    <a:tailEnd/>
                  </a:ln>
                </p:spPr>
                <p:txBody>
                  <a:bodyPr wrap="none" lIns="0" tIns="0" rIns="0" bIns="0" anchor="ctr"/>
                  <a:lstStyle/>
                  <a:p>
                    <a:pPr algn="ctr" defTabSz="914400" fontAlgn="auto">
                      <a:spcBef>
                        <a:spcPts val="0"/>
                      </a:spcBef>
                      <a:spcAft>
                        <a:spcPts val="0"/>
                      </a:spcAft>
                      <a:defRPr/>
                    </a:pPr>
                    <a:endParaRPr lang="en-US" kern="1200" dirty="0" err="1">
                      <a:solidFill>
                        <a:srgbClr val="FFFFFF"/>
                      </a:solidFill>
                      <a:latin typeface="+mn-lt"/>
                      <a:ea typeface="+mn-ea"/>
                      <a:cs typeface="+mn-cs"/>
                    </a:endParaRPr>
                  </a:p>
                </p:txBody>
              </p:sp>
              <p:pic>
                <p:nvPicPr>
                  <p:cNvPr id="34" name="Picture 33" descr="server.png"/>
                  <p:cNvPicPr>
                    <a:picLocks noChangeAspect="1"/>
                  </p:cNvPicPr>
                  <p:nvPr/>
                </p:nvPicPr>
                <p:blipFill rotWithShape="1">
                  <a:blip r:embed="rId5" cstate="screen">
                    <a:duotone>
                      <a:srgbClr val="B3B3B3">
                        <a:shade val="45000"/>
                        <a:satMod val="135000"/>
                      </a:srgbClr>
                      <a:prstClr val="white"/>
                    </a:duotone>
                    <a:extLst>
                      <a:ext uri="{28A0092B-C50C-407E-A947-70E740481C1C}">
                        <a14:useLocalDpi xmlns:a14="http://schemas.microsoft.com/office/drawing/2010/main" xmlns=""/>
                      </a:ext>
                    </a:extLst>
                  </a:blip>
                  <a:srcRect/>
                  <a:stretch/>
                </p:blipFill>
                <p:spPr bwMode="auto">
                  <a:xfrm>
                    <a:off x="2379295" y="4890539"/>
                    <a:ext cx="941236" cy="299469"/>
                  </a:xfrm>
                  <a:prstGeom prst="rect">
                    <a:avLst/>
                  </a:prstGeom>
                </p:spPr>
              </p:pic>
            </p:grpSp>
            <p:sp>
              <p:nvSpPr>
                <p:cNvPr id="72" name="Oval 71"/>
                <p:cNvSpPr/>
                <p:nvPr/>
              </p:nvSpPr>
              <p:spPr bwMode="auto">
                <a:xfrm>
                  <a:off x="4165598" y="5617614"/>
                  <a:ext cx="94783" cy="93120"/>
                </a:xfrm>
                <a:prstGeom prst="ellipse">
                  <a:avLst/>
                </a:prstGeom>
                <a:solidFill>
                  <a:sysClr val="window" lastClr="FFFFFF"/>
                </a:solidFill>
                <a:ln w="25400" cap="flat" cmpd="sng" algn="ctr">
                  <a:solidFill>
                    <a:srgbClr val="BC2128"/>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Helvetica Light"/>
                    <a:ea typeface="+mn-ea"/>
                    <a:cs typeface="+mn-cs"/>
                  </a:endParaRPr>
                </a:p>
              </p:txBody>
            </p:sp>
            <p:sp>
              <p:nvSpPr>
                <p:cNvPr id="78" name="Line Callout 1 (Border and Accent Bar) 77"/>
                <p:cNvSpPr/>
                <p:nvPr/>
              </p:nvSpPr>
              <p:spPr bwMode="auto">
                <a:xfrm>
                  <a:off x="2250476" y="5061799"/>
                  <a:ext cx="1270000" cy="168275"/>
                </a:xfrm>
                <a:prstGeom prst="accentBorderCallout1">
                  <a:avLst>
                    <a:gd name="adj1" fmla="val 164103"/>
                    <a:gd name="adj2" fmla="val 53000"/>
                    <a:gd name="adj3" fmla="val 358582"/>
                    <a:gd name="adj4" fmla="val 153816"/>
                  </a:avLst>
                </a:prstGeom>
                <a:gradFill flip="none" rotWithShape="1">
                  <a:gsLst>
                    <a:gs pos="0">
                      <a:sysClr val="window" lastClr="FFFFFF">
                        <a:lumMod val="85000"/>
                      </a:sysClr>
                    </a:gs>
                    <a:gs pos="100000">
                      <a:srgbClr val="B3B3B3">
                        <a:lumMod val="20000"/>
                        <a:lumOff val="80000"/>
                      </a:srgbClr>
                    </a:gs>
                  </a:gsLst>
                  <a:lin ang="16200000" scaled="0"/>
                  <a:tileRect/>
                </a:gradFill>
                <a:ln w="9525" cap="flat" cmpd="sng" algn="ctr">
                  <a:solidFill>
                    <a:sysClr val="window" lastClr="FFFFFF">
                      <a:lumMod val="75000"/>
                    </a:sys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0000"/>
                      </a:solidFill>
                      <a:effectLst/>
                      <a:uLnTx/>
                      <a:uFillTx/>
                      <a:latin typeface="Helvetica Light"/>
                      <a:ea typeface="+mn-ea"/>
                      <a:cs typeface="+mn-cs"/>
                    </a:rPr>
                    <a:t>Supplier App</a:t>
                  </a:r>
                  <a:endParaRPr kumimoji="0" lang="en-US" sz="900" b="1" i="0" u="none" strike="noStrike" kern="0" cap="none" spc="0" normalizeH="0" baseline="0" noProof="0" dirty="0">
                    <a:ln>
                      <a:noFill/>
                    </a:ln>
                    <a:solidFill>
                      <a:srgbClr val="000000"/>
                    </a:solidFill>
                    <a:effectLst/>
                    <a:uLnTx/>
                    <a:uFillTx/>
                    <a:latin typeface="Helvetica Light"/>
                    <a:ea typeface="+mn-ea"/>
                    <a:cs typeface="+mn-cs"/>
                  </a:endParaRPr>
                </a:p>
              </p:txBody>
            </p:sp>
          </p:grpSp>
        </p:grpSp>
        <p:sp>
          <p:nvSpPr>
            <p:cNvPr id="93" name="Oval 92"/>
            <p:cNvSpPr/>
            <p:nvPr/>
          </p:nvSpPr>
          <p:spPr bwMode="auto">
            <a:xfrm>
              <a:off x="4512739" y="5719212"/>
              <a:ext cx="94783" cy="93120"/>
            </a:xfrm>
            <a:prstGeom prst="ellipse">
              <a:avLst/>
            </a:prstGeom>
            <a:solidFill>
              <a:sysClr val="window" lastClr="FFFFFF"/>
            </a:solidFill>
            <a:ln w="25400" cap="flat" cmpd="sng" algn="ctr">
              <a:solidFill>
                <a:srgbClr val="BC2128"/>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Helvetica Light"/>
                <a:ea typeface="+mn-ea"/>
                <a:cs typeface="+mn-cs"/>
              </a:endParaRPr>
            </a:p>
          </p:txBody>
        </p:sp>
      </p:grpSp>
      <p:sp>
        <p:nvSpPr>
          <p:cNvPr id="94" name="Rectangle 93"/>
          <p:cNvSpPr/>
          <p:nvPr/>
        </p:nvSpPr>
        <p:spPr>
          <a:xfrm>
            <a:off x="4479667" y="3244334"/>
            <a:ext cx="184666" cy="369332"/>
          </a:xfrm>
          <a:prstGeom prst="rect">
            <a:avLst/>
          </a:prstGeom>
        </p:spPr>
        <p:txBody>
          <a:bodyPr wrap="none">
            <a:spAutoFit/>
          </a:bodyPr>
          <a:lstStyle/>
          <a:p>
            <a:r>
              <a:rPr lang="en-US" dirty="0"/>
              <a:t> </a:t>
            </a:r>
          </a:p>
        </p:txBody>
      </p:sp>
      <p:grpSp>
        <p:nvGrpSpPr>
          <p:cNvPr id="4" name="Group 3"/>
          <p:cNvGrpSpPr/>
          <p:nvPr/>
        </p:nvGrpSpPr>
        <p:grpSpPr>
          <a:xfrm>
            <a:off x="440531" y="2912301"/>
            <a:ext cx="3020676" cy="1797498"/>
            <a:chOff x="440531" y="2912301"/>
            <a:chExt cx="3020676" cy="1797498"/>
          </a:xfrm>
        </p:grpSpPr>
        <p:grpSp>
          <p:nvGrpSpPr>
            <p:cNvPr id="89" name="Group 88"/>
            <p:cNvGrpSpPr/>
            <p:nvPr/>
          </p:nvGrpSpPr>
          <p:grpSpPr>
            <a:xfrm>
              <a:off x="440531" y="2912301"/>
              <a:ext cx="1882676" cy="1797498"/>
              <a:chOff x="430677" y="2904038"/>
              <a:chExt cx="1882676" cy="1797498"/>
            </a:xfrm>
          </p:grpSpPr>
          <p:grpSp>
            <p:nvGrpSpPr>
              <p:cNvPr id="50" name="Group 49"/>
              <p:cNvGrpSpPr/>
              <p:nvPr/>
            </p:nvGrpSpPr>
            <p:grpSpPr>
              <a:xfrm>
                <a:off x="461963" y="3255150"/>
                <a:ext cx="1400633" cy="1446386"/>
                <a:chOff x="236360" y="3413072"/>
                <a:chExt cx="1400633" cy="1446386"/>
              </a:xfrm>
            </p:grpSpPr>
            <p:pic>
              <p:nvPicPr>
                <p:cNvPr id="42" name="Picture 41" descr="grain.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48694" y="3413072"/>
                  <a:ext cx="688299" cy="701743"/>
                </a:xfrm>
                <a:prstGeom prst="rect">
                  <a:avLst/>
                </a:prstGeom>
              </p:spPr>
            </p:pic>
            <p:pic>
              <p:nvPicPr>
                <p:cNvPr id="43" name="Picture 42" descr="Fish_icon.sv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36360" y="3693643"/>
                  <a:ext cx="596125" cy="554434"/>
                </a:xfrm>
                <a:prstGeom prst="rect">
                  <a:avLst/>
                </a:prstGeom>
              </p:spPr>
            </p:pic>
            <p:pic>
              <p:nvPicPr>
                <p:cNvPr id="44" name="Picture 43" descr="can.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34423" y="4199451"/>
                  <a:ext cx="605042" cy="605042"/>
                </a:xfrm>
                <a:prstGeom prst="rect">
                  <a:avLst/>
                </a:prstGeom>
              </p:spPr>
            </p:pic>
            <p:pic>
              <p:nvPicPr>
                <p:cNvPr id="46" name="Picture 45" descr="pizza.p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71876" y="4094341"/>
                  <a:ext cx="765117" cy="765117"/>
                </a:xfrm>
                <a:prstGeom prst="rect">
                  <a:avLst/>
                </a:prstGeom>
              </p:spPr>
            </p:pic>
          </p:grpSp>
          <p:sp>
            <p:nvSpPr>
              <p:cNvPr id="82" name="TextBox 81"/>
              <p:cNvSpPr txBox="1"/>
              <p:nvPr/>
            </p:nvSpPr>
            <p:spPr>
              <a:xfrm>
                <a:off x="430677" y="2904038"/>
                <a:ext cx="1882676" cy="307777"/>
              </a:xfrm>
              <a:prstGeom prst="rect">
                <a:avLst/>
              </a:prstGeom>
              <a:noFill/>
            </p:spPr>
            <p:txBody>
              <a:bodyPr wrap="square" rtlCol="0">
                <a:spAutoFit/>
              </a:bodyPr>
              <a:lstStyle/>
              <a:p>
                <a:pPr algn="ctr"/>
                <a:r>
                  <a:rPr lang="en-US" sz="1400" b="1" dirty="0" smtClean="0">
                    <a:solidFill>
                      <a:schemeClr val="tx1">
                        <a:lumMod val="75000"/>
                        <a:lumOff val="25000"/>
                      </a:schemeClr>
                    </a:solidFill>
                  </a:rPr>
                  <a:t>FOOD SUPPLIERS</a:t>
                </a:r>
                <a:endParaRPr lang="en-US" sz="1400" b="1" dirty="0">
                  <a:solidFill>
                    <a:schemeClr val="tx1">
                      <a:lumMod val="75000"/>
                      <a:lumOff val="25000"/>
                    </a:schemeClr>
                  </a:solidFill>
                </a:endParaRPr>
              </a:p>
            </p:txBody>
          </p:sp>
        </p:grpSp>
        <p:grpSp>
          <p:nvGrpSpPr>
            <p:cNvPr id="86" name="Group 85"/>
            <p:cNvGrpSpPr/>
            <p:nvPr/>
          </p:nvGrpSpPr>
          <p:grpSpPr>
            <a:xfrm>
              <a:off x="1363133" y="3810690"/>
              <a:ext cx="2098074" cy="371833"/>
              <a:chOff x="1363133" y="3810690"/>
              <a:chExt cx="2098074" cy="371833"/>
            </a:xfrm>
          </p:grpSpPr>
          <p:cxnSp>
            <p:nvCxnSpPr>
              <p:cNvPr id="54" name="Straight Connector 53"/>
              <p:cNvCxnSpPr/>
              <p:nvPr/>
            </p:nvCxnSpPr>
            <p:spPr>
              <a:xfrm>
                <a:off x="1363133" y="3978343"/>
                <a:ext cx="209807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Chevron 35"/>
              <p:cNvSpPr/>
              <p:nvPr/>
            </p:nvSpPr>
            <p:spPr bwMode="auto">
              <a:xfrm>
                <a:off x="1854049" y="3827630"/>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sp>
            <p:nvSpPr>
              <p:cNvPr id="55" name="Chevron 54"/>
              <p:cNvSpPr/>
              <p:nvPr/>
            </p:nvSpPr>
            <p:spPr bwMode="auto">
              <a:xfrm>
                <a:off x="2032440" y="3827630"/>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sp>
            <p:nvSpPr>
              <p:cNvPr id="56" name="Chevron 55"/>
              <p:cNvSpPr/>
              <p:nvPr/>
            </p:nvSpPr>
            <p:spPr bwMode="auto">
              <a:xfrm>
                <a:off x="2802931" y="3810690"/>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sp>
            <p:nvSpPr>
              <p:cNvPr id="57" name="Chevron 56"/>
              <p:cNvSpPr/>
              <p:nvPr/>
            </p:nvSpPr>
            <p:spPr bwMode="auto">
              <a:xfrm>
                <a:off x="2972800" y="3811050"/>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grpSp>
      </p:grpSp>
      <p:grpSp>
        <p:nvGrpSpPr>
          <p:cNvPr id="5" name="Group 4"/>
          <p:cNvGrpSpPr/>
          <p:nvPr/>
        </p:nvGrpSpPr>
        <p:grpSpPr>
          <a:xfrm>
            <a:off x="5101859" y="2756369"/>
            <a:ext cx="3608722" cy="2097625"/>
            <a:chOff x="5101859" y="2756369"/>
            <a:chExt cx="3608722" cy="2097625"/>
          </a:xfrm>
        </p:grpSpPr>
        <p:grpSp>
          <p:nvGrpSpPr>
            <p:cNvPr id="88" name="Group 87"/>
            <p:cNvGrpSpPr/>
            <p:nvPr/>
          </p:nvGrpSpPr>
          <p:grpSpPr>
            <a:xfrm>
              <a:off x="6069305" y="2756369"/>
              <a:ext cx="2641276" cy="2097625"/>
              <a:chOff x="6085000" y="2794469"/>
              <a:chExt cx="2641276" cy="2097625"/>
            </a:xfrm>
          </p:grpSpPr>
          <p:grpSp>
            <p:nvGrpSpPr>
              <p:cNvPr id="52" name="Group 51"/>
              <p:cNvGrpSpPr/>
              <p:nvPr/>
            </p:nvGrpSpPr>
            <p:grpSpPr>
              <a:xfrm>
                <a:off x="6085000" y="2794469"/>
                <a:ext cx="2641276" cy="2097625"/>
                <a:chOff x="5793909" y="3403600"/>
                <a:chExt cx="2641276" cy="2097625"/>
              </a:xfrm>
            </p:grpSpPr>
            <p:pic>
              <p:nvPicPr>
                <p:cNvPr id="19" name="Picture 18" descr="map-blank.png"/>
                <p:cNvPicPr>
                  <a:picLocks noChangeAspect="1"/>
                </p:cNvPicPr>
                <p:nvPr/>
              </p:nvPicPr>
              <p:blipFill rotWithShape="1">
                <a:blip r:embed="rId11">
                  <a:extLst>
                    <a:ext uri="{28A0092B-C50C-407E-A947-70E740481C1C}">
                      <a14:useLocalDpi xmlns:a14="http://schemas.microsoft.com/office/drawing/2010/main" xmlns="" val="0"/>
                    </a:ext>
                  </a:extLst>
                </a:blip>
                <a:srcRect r="55254" b="33450"/>
                <a:stretch/>
              </p:blipFill>
              <p:spPr>
                <a:xfrm>
                  <a:off x="5793909" y="3403600"/>
                  <a:ext cx="2641276" cy="2097625"/>
                </a:xfrm>
                <a:prstGeom prst="rect">
                  <a:avLst/>
                </a:prstGeom>
              </p:spPr>
            </p:pic>
            <p:pic>
              <p:nvPicPr>
                <p:cNvPr id="20" name="Picture 19" descr="restaurant-512.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662074" y="4333957"/>
                  <a:ext cx="355598" cy="355598"/>
                </a:xfrm>
                <a:prstGeom prst="rect">
                  <a:avLst/>
                </a:prstGeom>
              </p:spPr>
            </p:pic>
            <p:pic>
              <p:nvPicPr>
                <p:cNvPr id="21" name="Picture 20" descr="restaurant-512.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849531" y="4605869"/>
                  <a:ext cx="355598" cy="355598"/>
                </a:xfrm>
                <a:prstGeom prst="rect">
                  <a:avLst/>
                </a:prstGeom>
              </p:spPr>
            </p:pic>
            <p:pic>
              <p:nvPicPr>
                <p:cNvPr id="22" name="Picture 21" descr="restaurant-512.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382928" y="4343406"/>
                  <a:ext cx="355598" cy="355598"/>
                </a:xfrm>
                <a:prstGeom prst="rect">
                  <a:avLst/>
                </a:prstGeom>
              </p:spPr>
            </p:pic>
            <p:pic>
              <p:nvPicPr>
                <p:cNvPr id="23" name="Picture 22" descr="restaurant-512.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560727" y="4114815"/>
                  <a:ext cx="355598" cy="355598"/>
                </a:xfrm>
                <a:prstGeom prst="rect">
                  <a:avLst/>
                </a:prstGeom>
              </p:spPr>
            </p:pic>
          </p:grpSp>
          <p:sp>
            <p:nvSpPr>
              <p:cNvPr id="83" name="TextBox 82"/>
              <p:cNvSpPr txBox="1"/>
              <p:nvPr/>
            </p:nvSpPr>
            <p:spPr>
              <a:xfrm>
                <a:off x="6511009" y="2955811"/>
                <a:ext cx="1882676" cy="307777"/>
              </a:xfrm>
              <a:prstGeom prst="rect">
                <a:avLst/>
              </a:prstGeom>
              <a:noFill/>
            </p:spPr>
            <p:txBody>
              <a:bodyPr wrap="square" rtlCol="0">
                <a:spAutoFit/>
              </a:bodyPr>
              <a:lstStyle/>
              <a:p>
                <a:pPr algn="ctr"/>
                <a:r>
                  <a:rPr lang="en-US" sz="1400" b="1" dirty="0" smtClean="0">
                    <a:solidFill>
                      <a:srgbClr val="404040"/>
                    </a:solidFill>
                  </a:rPr>
                  <a:t>CUSTOMERS</a:t>
                </a:r>
                <a:endParaRPr lang="en-US" sz="1400" b="1" dirty="0">
                  <a:solidFill>
                    <a:srgbClr val="404040"/>
                  </a:solidFill>
                </a:endParaRPr>
              </a:p>
            </p:txBody>
          </p:sp>
        </p:grpSp>
        <p:grpSp>
          <p:nvGrpSpPr>
            <p:cNvPr id="87" name="Group 86"/>
            <p:cNvGrpSpPr/>
            <p:nvPr/>
          </p:nvGrpSpPr>
          <p:grpSpPr>
            <a:xfrm>
              <a:off x="5101859" y="3803275"/>
              <a:ext cx="2098074" cy="371833"/>
              <a:chOff x="5101859" y="3803275"/>
              <a:chExt cx="2098074" cy="371833"/>
            </a:xfrm>
          </p:grpSpPr>
          <p:cxnSp>
            <p:nvCxnSpPr>
              <p:cNvPr id="65" name="Straight Connector 64"/>
              <p:cNvCxnSpPr/>
              <p:nvPr/>
            </p:nvCxnSpPr>
            <p:spPr>
              <a:xfrm>
                <a:off x="5101859" y="3970928"/>
                <a:ext cx="209807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6" name="Chevron 65"/>
              <p:cNvSpPr/>
              <p:nvPr/>
            </p:nvSpPr>
            <p:spPr bwMode="auto">
              <a:xfrm>
                <a:off x="5584308" y="3820215"/>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sp>
            <p:nvSpPr>
              <p:cNvPr id="67" name="Chevron 66"/>
              <p:cNvSpPr/>
              <p:nvPr/>
            </p:nvSpPr>
            <p:spPr bwMode="auto">
              <a:xfrm>
                <a:off x="5762699" y="3820215"/>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sp>
            <p:nvSpPr>
              <p:cNvPr id="68" name="Chevron 67"/>
              <p:cNvSpPr/>
              <p:nvPr/>
            </p:nvSpPr>
            <p:spPr bwMode="auto">
              <a:xfrm>
                <a:off x="6533190" y="3803275"/>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sp>
            <p:nvSpPr>
              <p:cNvPr id="69" name="Chevron 68"/>
              <p:cNvSpPr/>
              <p:nvPr/>
            </p:nvSpPr>
            <p:spPr bwMode="auto">
              <a:xfrm>
                <a:off x="6703059" y="3803635"/>
                <a:ext cx="220726" cy="354893"/>
              </a:xfrm>
              <a:prstGeom prst="chevron">
                <a:avLst/>
              </a:prstGeom>
              <a:solidFill>
                <a:srgbClr val="BD2027"/>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kern="1200">
                  <a:solidFill>
                    <a:schemeClr val="tx1"/>
                  </a:solidFill>
                </a:endParaRPr>
              </a:p>
            </p:txBody>
          </p:sp>
        </p:grpSp>
      </p:grpSp>
      <p:grpSp>
        <p:nvGrpSpPr>
          <p:cNvPr id="8" name="Group 7"/>
          <p:cNvGrpSpPr/>
          <p:nvPr/>
        </p:nvGrpSpPr>
        <p:grpSpPr>
          <a:xfrm>
            <a:off x="3960671" y="4366469"/>
            <a:ext cx="1582410" cy="1297705"/>
            <a:chOff x="3960671" y="4366469"/>
            <a:chExt cx="1582410" cy="1297705"/>
          </a:xfrm>
        </p:grpSpPr>
        <p:pic>
          <p:nvPicPr>
            <p:cNvPr id="38" name="Picture 37"/>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3960671" y="4824245"/>
              <a:ext cx="839929" cy="839929"/>
            </a:xfrm>
            <a:prstGeom prst="rect">
              <a:avLst/>
            </a:prstGeom>
          </p:spPr>
        </p:pic>
        <p:sp>
          <p:nvSpPr>
            <p:cNvPr id="7" name="TextBox 6"/>
            <p:cNvSpPr txBox="1"/>
            <p:nvPr/>
          </p:nvSpPr>
          <p:spPr>
            <a:xfrm>
              <a:off x="4120681" y="4366469"/>
              <a:ext cx="1422400" cy="584776"/>
            </a:xfrm>
            <a:prstGeom prst="rect">
              <a:avLst/>
            </a:prstGeom>
            <a:noFill/>
          </p:spPr>
          <p:txBody>
            <a:bodyPr wrap="square" rtlCol="0">
              <a:spAutoFit/>
            </a:bodyPr>
            <a:lstStyle/>
            <a:p>
              <a:pPr algn="ctr"/>
              <a:r>
                <a:rPr lang="en-US" sz="1600" dirty="0" smtClean="0"/>
                <a:t>Heavy batch loads</a:t>
              </a:r>
              <a:endParaRPr lang="en-US" sz="1600" dirty="0"/>
            </a:p>
          </p:txBody>
        </p:sp>
      </p:grpSp>
    </p:spTree>
    <p:extLst>
      <p:ext uri="{BB962C8B-B14F-4D97-AF65-F5344CB8AC3E}">
        <p14:creationId xmlns:p14="http://schemas.microsoft.com/office/powerpoint/2010/main" xmlns="" val="35019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sosceles Triangle 49"/>
          <p:cNvSpPr/>
          <p:nvPr/>
        </p:nvSpPr>
        <p:spPr>
          <a:xfrm>
            <a:off x="7069677" y="2805941"/>
            <a:ext cx="1457790" cy="1566289"/>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p:cNvSpPr/>
          <p:nvPr/>
        </p:nvSpPr>
        <p:spPr>
          <a:xfrm>
            <a:off x="4792143" y="2942533"/>
            <a:ext cx="1312333" cy="1449334"/>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p:cNvSpPr/>
          <p:nvPr/>
        </p:nvSpPr>
        <p:spPr>
          <a:xfrm>
            <a:off x="3645975" y="2918163"/>
            <a:ext cx="900633" cy="1463744"/>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dirty="0" smtClean="0"/>
              <a:t>Architecture of Original Customer Application</a:t>
            </a:r>
            <a:endParaRPr lang="en-US" dirty="0"/>
          </a:p>
        </p:txBody>
      </p:sp>
      <p:sp>
        <p:nvSpPr>
          <p:cNvPr id="4" name="Shape 444"/>
          <p:cNvSpPr/>
          <p:nvPr/>
        </p:nvSpPr>
        <p:spPr>
          <a:xfrm>
            <a:off x="6763301" y="2168803"/>
            <a:ext cx="2008191" cy="1361806"/>
          </a:xfrm>
          <a:prstGeom prst="rect">
            <a:avLst/>
          </a:prstGeom>
          <a:noFill/>
          <a:ln w="19050" cap="flat">
            <a:solidFill>
              <a:srgbClr val="000000"/>
            </a:solidFill>
            <a:prstDash val="dot"/>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450"/>
          <p:cNvSpPr txBox="1"/>
          <p:nvPr/>
        </p:nvSpPr>
        <p:spPr>
          <a:xfrm>
            <a:off x="5087646" y="2163467"/>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a:solidFill>
                  <a:schemeClr val="dk1"/>
                </a:solidFill>
                <a:latin typeface="Helvetica Neue"/>
                <a:ea typeface="Helvetica Neue"/>
                <a:cs typeface="Helvetica Neue"/>
                <a:sym typeface="Helvetica Neue"/>
              </a:rPr>
              <a:t>QAT</a:t>
            </a:r>
          </a:p>
        </p:txBody>
      </p:sp>
      <p:sp>
        <p:nvSpPr>
          <p:cNvPr id="11" name="Shape 451"/>
          <p:cNvSpPr txBox="1"/>
          <p:nvPr/>
        </p:nvSpPr>
        <p:spPr>
          <a:xfrm>
            <a:off x="3697131" y="2163467"/>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a:solidFill>
                  <a:schemeClr val="dk1"/>
                </a:solidFill>
                <a:latin typeface="Helvetica Neue"/>
                <a:ea typeface="Helvetica Neue"/>
                <a:cs typeface="Helvetica Neue"/>
                <a:sym typeface="Helvetica Neue"/>
              </a:rPr>
              <a:t>DEV</a:t>
            </a:r>
          </a:p>
        </p:txBody>
      </p:sp>
      <p:sp>
        <p:nvSpPr>
          <p:cNvPr id="12" name="Shape 452"/>
          <p:cNvSpPr txBox="1"/>
          <p:nvPr/>
        </p:nvSpPr>
        <p:spPr>
          <a:xfrm>
            <a:off x="6892565" y="2204852"/>
            <a:ext cx="1217761"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dirty="0" smtClean="0">
                <a:solidFill>
                  <a:schemeClr val="dk1"/>
                </a:solidFill>
                <a:latin typeface="Helvetica Neue"/>
                <a:ea typeface="Helvetica Neue"/>
                <a:cs typeface="Helvetica Neue"/>
                <a:sym typeface="Helvetica Neue"/>
              </a:rPr>
              <a:t>PROD</a:t>
            </a:r>
            <a:endParaRPr lang="en" sz="1100" dirty="0">
              <a:solidFill>
                <a:schemeClr val="dk1"/>
              </a:solidFill>
              <a:latin typeface="Helvetica Neue"/>
              <a:ea typeface="Helvetica Neue"/>
              <a:cs typeface="Helvetica Neue"/>
              <a:sym typeface="Helvetica Neue"/>
            </a:endParaRPr>
          </a:p>
        </p:txBody>
      </p:sp>
      <p:grpSp>
        <p:nvGrpSpPr>
          <p:cNvPr id="45" name="Group 44"/>
          <p:cNvGrpSpPr/>
          <p:nvPr/>
        </p:nvGrpSpPr>
        <p:grpSpPr>
          <a:xfrm>
            <a:off x="5063898" y="3796919"/>
            <a:ext cx="731927" cy="1045553"/>
            <a:chOff x="4410271" y="3657420"/>
            <a:chExt cx="731927" cy="1045553"/>
          </a:xfrm>
        </p:grpSpPr>
        <p:pic>
          <p:nvPicPr>
            <p:cNvPr id="8" name="Shape 448"/>
            <p:cNvPicPr preferRelativeResize="0"/>
            <p:nvPr/>
          </p:nvPicPr>
          <p:blipFill rotWithShape="1">
            <a:blip r:embed="rId3">
              <a:alphaModFix/>
            </a:blip>
            <a:srcRect/>
            <a:stretch/>
          </p:blipFill>
          <p:spPr>
            <a:xfrm>
              <a:off x="4410271" y="3657420"/>
              <a:ext cx="709499" cy="734714"/>
            </a:xfrm>
            <a:prstGeom prst="rect">
              <a:avLst/>
            </a:prstGeom>
            <a:noFill/>
            <a:ln>
              <a:noFill/>
            </a:ln>
          </p:spPr>
        </p:pic>
        <p:sp>
          <p:nvSpPr>
            <p:cNvPr id="17" name="Shape 458"/>
            <p:cNvSpPr txBox="1"/>
            <p:nvPr/>
          </p:nvSpPr>
          <p:spPr>
            <a:xfrm>
              <a:off x="4473034" y="4374774"/>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5 TB</a:t>
              </a:r>
            </a:p>
          </p:txBody>
        </p:sp>
        <p:sp>
          <p:nvSpPr>
            <p:cNvPr id="19" name="Shape 460"/>
            <p:cNvSpPr txBox="1"/>
            <p:nvPr/>
          </p:nvSpPr>
          <p:spPr>
            <a:xfrm>
              <a:off x="4541299" y="3924169"/>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FFFFFF"/>
                  </a:solidFill>
                  <a:latin typeface="Helvetica Neue"/>
                  <a:ea typeface="Helvetica Neue"/>
                  <a:cs typeface="Helvetica Neue"/>
                  <a:sym typeface="Helvetica Neue"/>
                </a:rPr>
                <a:t>SAN</a:t>
              </a:r>
            </a:p>
          </p:txBody>
        </p:sp>
      </p:grpSp>
      <p:grpSp>
        <p:nvGrpSpPr>
          <p:cNvPr id="47" name="Group 46"/>
          <p:cNvGrpSpPr/>
          <p:nvPr/>
        </p:nvGrpSpPr>
        <p:grpSpPr>
          <a:xfrm>
            <a:off x="3786288" y="3926929"/>
            <a:ext cx="683890" cy="822612"/>
            <a:chOff x="2427091" y="3769165"/>
            <a:chExt cx="683890" cy="822612"/>
          </a:xfrm>
        </p:grpSpPr>
        <p:pic>
          <p:nvPicPr>
            <p:cNvPr id="6" name="Shape 446"/>
            <p:cNvPicPr preferRelativeResize="0"/>
            <p:nvPr/>
          </p:nvPicPr>
          <p:blipFill rotWithShape="1">
            <a:blip r:embed="rId4">
              <a:alphaModFix/>
            </a:blip>
            <a:srcRect/>
            <a:stretch/>
          </p:blipFill>
          <p:spPr>
            <a:xfrm>
              <a:off x="2494827" y="3769165"/>
              <a:ext cx="467099" cy="470700"/>
            </a:xfrm>
            <a:prstGeom prst="rect">
              <a:avLst/>
            </a:prstGeom>
            <a:noFill/>
            <a:ln>
              <a:noFill/>
            </a:ln>
          </p:spPr>
        </p:pic>
        <p:sp>
          <p:nvSpPr>
            <p:cNvPr id="16" name="Shape 457"/>
            <p:cNvSpPr txBox="1"/>
            <p:nvPr/>
          </p:nvSpPr>
          <p:spPr>
            <a:xfrm>
              <a:off x="2427091" y="4263578"/>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1 TB</a:t>
              </a:r>
            </a:p>
          </p:txBody>
        </p:sp>
        <p:sp>
          <p:nvSpPr>
            <p:cNvPr id="20" name="Shape 461"/>
            <p:cNvSpPr txBox="1"/>
            <p:nvPr/>
          </p:nvSpPr>
          <p:spPr>
            <a:xfrm>
              <a:off x="2510082" y="3886268"/>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FFFFFF"/>
                  </a:solidFill>
                  <a:latin typeface="Helvetica Neue"/>
                  <a:ea typeface="Helvetica Neue"/>
                  <a:cs typeface="Helvetica Neue"/>
                  <a:sym typeface="Helvetica Neue"/>
                </a:rPr>
                <a:t>SAN</a:t>
              </a:r>
            </a:p>
          </p:txBody>
        </p:sp>
      </p:grpSp>
      <p:grpSp>
        <p:nvGrpSpPr>
          <p:cNvPr id="46" name="Group 45"/>
          <p:cNvGrpSpPr/>
          <p:nvPr/>
        </p:nvGrpSpPr>
        <p:grpSpPr>
          <a:xfrm>
            <a:off x="7392024" y="3768880"/>
            <a:ext cx="827700" cy="1155899"/>
            <a:chOff x="7203440" y="3657420"/>
            <a:chExt cx="827700" cy="1155899"/>
          </a:xfrm>
        </p:grpSpPr>
        <p:pic>
          <p:nvPicPr>
            <p:cNvPr id="7" name="Shape 447"/>
            <p:cNvPicPr preferRelativeResize="0"/>
            <p:nvPr/>
          </p:nvPicPr>
          <p:blipFill rotWithShape="1">
            <a:blip r:embed="rId5">
              <a:alphaModFix/>
            </a:blip>
            <a:srcRect/>
            <a:stretch/>
          </p:blipFill>
          <p:spPr>
            <a:xfrm>
              <a:off x="7203440" y="3657420"/>
              <a:ext cx="827700" cy="827700"/>
            </a:xfrm>
            <a:prstGeom prst="rect">
              <a:avLst/>
            </a:prstGeom>
            <a:noFill/>
            <a:ln>
              <a:noFill/>
            </a:ln>
          </p:spPr>
        </p:pic>
        <p:sp>
          <p:nvSpPr>
            <p:cNvPr id="18" name="Shape 459"/>
            <p:cNvSpPr txBox="1"/>
            <p:nvPr/>
          </p:nvSpPr>
          <p:spPr>
            <a:xfrm>
              <a:off x="7324596" y="4485120"/>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6 TB</a:t>
              </a:r>
            </a:p>
          </p:txBody>
        </p:sp>
        <p:sp>
          <p:nvSpPr>
            <p:cNvPr id="21" name="Shape 462"/>
            <p:cNvSpPr txBox="1"/>
            <p:nvPr/>
          </p:nvSpPr>
          <p:spPr>
            <a:xfrm>
              <a:off x="7400799" y="3971739"/>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chemeClr val="bg1"/>
                  </a:solidFill>
                  <a:latin typeface="Helvetica Neue"/>
                  <a:ea typeface="Helvetica Neue"/>
                  <a:cs typeface="Helvetica Neue"/>
                  <a:sym typeface="Helvetica Neue"/>
                </a:rPr>
                <a:t>SAN</a:t>
              </a:r>
            </a:p>
          </p:txBody>
        </p:sp>
      </p:grpSp>
      <p:sp>
        <p:nvSpPr>
          <p:cNvPr id="22" name="Shape 463"/>
          <p:cNvSpPr txBox="1"/>
          <p:nvPr/>
        </p:nvSpPr>
        <p:spPr>
          <a:xfrm>
            <a:off x="3854024" y="1833460"/>
            <a:ext cx="1561886" cy="3197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smtClean="0">
                <a:solidFill>
                  <a:schemeClr val="accent2"/>
                </a:solidFill>
                <a:latin typeface="Helvetica Neue"/>
                <a:ea typeface="Helvetica Neue"/>
                <a:cs typeface="Helvetica Neue"/>
                <a:sym typeface="Helvetica Neue"/>
              </a:rPr>
              <a:t>Unix </a:t>
            </a:r>
            <a:r>
              <a:rPr lang="en" sz="1200" dirty="0">
                <a:solidFill>
                  <a:schemeClr val="accent2"/>
                </a:solidFill>
                <a:latin typeface="Helvetica Neue"/>
                <a:ea typeface="Helvetica Neue"/>
                <a:cs typeface="Helvetica Neue"/>
                <a:sym typeface="Helvetica Neue"/>
              </a:rPr>
              <a:t>Physical Host</a:t>
            </a:r>
          </a:p>
        </p:txBody>
      </p:sp>
      <p:sp>
        <p:nvSpPr>
          <p:cNvPr id="23" name="Shape 464"/>
          <p:cNvSpPr txBox="1"/>
          <p:nvPr/>
        </p:nvSpPr>
        <p:spPr>
          <a:xfrm>
            <a:off x="6305703" y="1824993"/>
            <a:ext cx="2903750"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smtClean="0">
                <a:solidFill>
                  <a:srgbClr val="C0504D"/>
                </a:solidFill>
                <a:latin typeface="Helvetica Neue"/>
                <a:ea typeface="Helvetica Neue"/>
                <a:cs typeface="Helvetica Neue"/>
                <a:sym typeface="Helvetica Neue"/>
              </a:rPr>
              <a:t>Unix </a:t>
            </a:r>
            <a:r>
              <a:rPr lang="en" sz="1200" dirty="0">
                <a:solidFill>
                  <a:srgbClr val="C0504D"/>
                </a:solidFill>
                <a:latin typeface="Helvetica Neue"/>
                <a:ea typeface="Helvetica Neue"/>
                <a:cs typeface="Helvetica Neue"/>
                <a:sym typeface="Helvetica Neue"/>
              </a:rPr>
              <a:t>Physical Host</a:t>
            </a:r>
          </a:p>
        </p:txBody>
      </p:sp>
      <p:pic>
        <p:nvPicPr>
          <p:cNvPr id="27" name="Picture 26" descr="images_db.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527556" y="2634282"/>
            <a:ext cx="556697" cy="629310"/>
          </a:xfrm>
          <a:prstGeom prst="rect">
            <a:avLst/>
          </a:prstGeom>
        </p:spPr>
      </p:pic>
      <p:grpSp>
        <p:nvGrpSpPr>
          <p:cNvPr id="30" name="Group 29"/>
          <p:cNvGrpSpPr/>
          <p:nvPr/>
        </p:nvGrpSpPr>
        <p:grpSpPr>
          <a:xfrm>
            <a:off x="3526757" y="2496681"/>
            <a:ext cx="822075" cy="822074"/>
            <a:chOff x="2314699" y="1627745"/>
            <a:chExt cx="669805" cy="669804"/>
          </a:xfrm>
        </p:grpSpPr>
        <p:sp>
          <p:nvSpPr>
            <p:cNvPr id="31" name="Oval 30"/>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2411835" y="1759856"/>
              <a:ext cx="426396" cy="338863"/>
              <a:chOff x="3723317" y="1782695"/>
              <a:chExt cx="633716" cy="503623"/>
            </a:xfrm>
          </p:grpSpPr>
          <p:pic>
            <p:nvPicPr>
              <p:cNvPr id="33" name="Picture 32" descr="images_db.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grpSp>
        <p:nvGrpSpPr>
          <p:cNvPr id="35" name="Group 34"/>
          <p:cNvGrpSpPr/>
          <p:nvPr/>
        </p:nvGrpSpPr>
        <p:grpSpPr>
          <a:xfrm>
            <a:off x="4925739" y="2476055"/>
            <a:ext cx="822075" cy="822074"/>
            <a:chOff x="2314699" y="1627745"/>
            <a:chExt cx="669805" cy="669804"/>
          </a:xfrm>
        </p:grpSpPr>
        <p:sp>
          <p:nvSpPr>
            <p:cNvPr id="36" name="Oval 35"/>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2411835" y="1759856"/>
              <a:ext cx="426396" cy="338863"/>
              <a:chOff x="3723317" y="1782695"/>
              <a:chExt cx="633716" cy="503623"/>
            </a:xfrm>
          </p:grpSpPr>
          <p:pic>
            <p:nvPicPr>
              <p:cNvPr id="38" name="Picture 37" descr="images_db.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grpSp>
        <p:nvGrpSpPr>
          <p:cNvPr id="9" name="Group 8"/>
          <p:cNvGrpSpPr/>
          <p:nvPr/>
        </p:nvGrpSpPr>
        <p:grpSpPr>
          <a:xfrm>
            <a:off x="4239243" y="2629289"/>
            <a:ext cx="2949630" cy="390401"/>
            <a:chOff x="4239243" y="2629289"/>
            <a:chExt cx="2949630" cy="390401"/>
          </a:xfrm>
        </p:grpSpPr>
        <p:sp>
          <p:nvSpPr>
            <p:cNvPr id="40" name="TextBox 39"/>
            <p:cNvSpPr txBox="1"/>
            <p:nvPr/>
          </p:nvSpPr>
          <p:spPr>
            <a:xfrm>
              <a:off x="4239243" y="2650358"/>
              <a:ext cx="1643935" cy="369332"/>
            </a:xfrm>
            <a:prstGeom prst="rect">
              <a:avLst/>
            </a:prstGeom>
            <a:noFill/>
          </p:spPr>
          <p:txBody>
            <a:bodyPr wrap="square" rtlCol="0">
              <a:spAutoFit/>
            </a:bodyPr>
            <a:lstStyle/>
            <a:p>
              <a:r>
                <a:rPr lang="en-US" kern="1200" dirty="0" smtClean="0">
                  <a:solidFill>
                    <a:srgbClr val="AC0D1E"/>
                  </a:solidFill>
                </a:rPr>
                <a:t> </a:t>
              </a:r>
              <a:r>
                <a:rPr lang="en-US" kern="1200" dirty="0">
                  <a:solidFill>
                    <a:srgbClr val="AC0D1E"/>
                  </a:solidFill>
                </a:rPr>
                <a:t>► ► </a:t>
              </a:r>
              <a:endParaRPr lang="en-US" kern="1200" dirty="0"/>
            </a:p>
          </p:txBody>
        </p:sp>
        <p:grpSp>
          <p:nvGrpSpPr>
            <p:cNvPr id="44" name="Group 43"/>
            <p:cNvGrpSpPr/>
            <p:nvPr/>
          </p:nvGrpSpPr>
          <p:grpSpPr>
            <a:xfrm>
              <a:off x="5945436" y="2629289"/>
              <a:ext cx="1243437" cy="377799"/>
              <a:chOff x="5102917" y="2409147"/>
              <a:chExt cx="1243437" cy="377799"/>
            </a:xfrm>
          </p:grpSpPr>
          <p:sp>
            <p:nvSpPr>
              <p:cNvPr id="42" name="TextBox 41"/>
              <p:cNvSpPr txBox="1"/>
              <p:nvPr/>
            </p:nvSpPr>
            <p:spPr>
              <a:xfrm>
                <a:off x="5102917" y="2409147"/>
                <a:ext cx="705730" cy="369332"/>
              </a:xfrm>
              <a:prstGeom prst="rect">
                <a:avLst/>
              </a:prstGeom>
              <a:noFill/>
            </p:spPr>
            <p:txBody>
              <a:bodyPr wrap="none" rtlCol="0">
                <a:spAutoFit/>
              </a:bodyPr>
              <a:lstStyle/>
              <a:p>
                <a:r>
                  <a:rPr lang="en-US" dirty="0" smtClean="0">
                    <a:solidFill>
                      <a:srgbClr val="AC0D1E"/>
                    </a:solidFill>
                  </a:rPr>
                  <a:t>► </a:t>
                </a:r>
                <a:r>
                  <a:rPr lang="en-US" dirty="0">
                    <a:solidFill>
                      <a:srgbClr val="AC0D1E"/>
                    </a:solidFill>
                  </a:rPr>
                  <a:t>► </a:t>
                </a:r>
                <a:endParaRPr lang="en-US" dirty="0"/>
              </a:p>
            </p:txBody>
          </p:sp>
          <p:sp>
            <p:nvSpPr>
              <p:cNvPr id="43" name="TextBox 42"/>
              <p:cNvSpPr txBox="1"/>
              <p:nvPr/>
            </p:nvSpPr>
            <p:spPr>
              <a:xfrm>
                <a:off x="5725671" y="2417614"/>
                <a:ext cx="620683" cy="369332"/>
              </a:xfrm>
              <a:prstGeom prst="rect">
                <a:avLst/>
              </a:prstGeom>
              <a:noFill/>
            </p:spPr>
            <p:txBody>
              <a:bodyPr wrap="none" rtlCol="0">
                <a:spAutoFit/>
              </a:bodyPr>
              <a:lstStyle/>
              <a:p>
                <a:r>
                  <a:rPr lang="en-US" dirty="0">
                    <a:solidFill>
                      <a:srgbClr val="AC0D1E"/>
                    </a:solidFill>
                  </a:rPr>
                  <a:t>► ► ► </a:t>
                </a:r>
                <a:endParaRPr lang="en-US" dirty="0"/>
              </a:p>
            </p:txBody>
          </p:sp>
        </p:grpSp>
      </p:grpSp>
      <p:sp>
        <p:nvSpPr>
          <p:cNvPr id="5" name="Shape 445"/>
          <p:cNvSpPr/>
          <p:nvPr/>
        </p:nvSpPr>
        <p:spPr>
          <a:xfrm>
            <a:off x="3369733" y="2153192"/>
            <a:ext cx="2573807" cy="1361806"/>
          </a:xfrm>
          <a:prstGeom prst="rect">
            <a:avLst/>
          </a:prstGeom>
          <a:noFill/>
          <a:ln w="19050" cap="flat">
            <a:solidFill>
              <a:srgbClr val="000000"/>
            </a:solidFill>
            <a:prstDash val="dot"/>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 name="Text Placeholder 2"/>
          <p:cNvSpPr txBox="1">
            <a:spLocks/>
          </p:cNvSpPr>
          <p:nvPr/>
        </p:nvSpPr>
        <p:spPr>
          <a:xfrm>
            <a:off x="274389" y="1274638"/>
            <a:ext cx="2595812" cy="4259338"/>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spcAft>
                <a:spcPts val="800"/>
              </a:spcAft>
              <a:buClr>
                <a:srgbClr val="BC2128"/>
              </a:buClr>
              <a:buNone/>
            </a:pPr>
            <a:endParaRPr lang="en-US" sz="1800" dirty="0" smtClean="0"/>
          </a:p>
          <a:p>
            <a:pPr>
              <a:spcBef>
                <a:spcPts val="800"/>
              </a:spcBef>
              <a:spcAft>
                <a:spcPts val="800"/>
              </a:spcAft>
              <a:buClr>
                <a:srgbClr val="BC2128"/>
              </a:buClr>
            </a:pPr>
            <a:r>
              <a:rPr lang="en-US" sz="1800" dirty="0" smtClean="0"/>
              <a:t>Used Oracle import and export utilities for refresh</a:t>
            </a:r>
          </a:p>
          <a:p>
            <a:pPr>
              <a:spcBef>
                <a:spcPts val="800"/>
              </a:spcBef>
              <a:spcAft>
                <a:spcPts val="800"/>
              </a:spcAft>
              <a:buClr>
                <a:srgbClr val="BC2128"/>
              </a:buClr>
            </a:pPr>
            <a:r>
              <a:rPr lang="en-US" sz="1800" dirty="0" smtClean="0"/>
              <a:t>Refresh took several days</a:t>
            </a:r>
          </a:p>
          <a:p>
            <a:pPr>
              <a:spcBef>
                <a:spcPts val="800"/>
              </a:spcBef>
              <a:spcAft>
                <a:spcPts val="800"/>
              </a:spcAft>
              <a:buClr>
                <a:srgbClr val="BC2128"/>
              </a:buClr>
            </a:pPr>
            <a:r>
              <a:rPr lang="en-US" sz="1800" dirty="0" smtClean="0"/>
              <a:t>Usually only performed partial refresh</a:t>
            </a:r>
          </a:p>
          <a:p>
            <a:pPr>
              <a:spcBef>
                <a:spcPts val="800"/>
              </a:spcBef>
              <a:spcAft>
                <a:spcPts val="800"/>
              </a:spcAft>
              <a:buClr>
                <a:srgbClr val="BC2128"/>
              </a:buClr>
            </a:pPr>
            <a:r>
              <a:rPr lang="en-US" sz="1800" dirty="0" smtClean="0"/>
              <a:t>DEV and QAT used expensive SAN, had less memory</a:t>
            </a:r>
          </a:p>
        </p:txBody>
      </p:sp>
      <p:grpSp>
        <p:nvGrpSpPr>
          <p:cNvPr id="68" name="Group 67"/>
          <p:cNvGrpSpPr/>
          <p:nvPr/>
        </p:nvGrpSpPr>
        <p:grpSpPr>
          <a:xfrm>
            <a:off x="4792140" y="3231297"/>
            <a:ext cx="2986609" cy="1313155"/>
            <a:chOff x="4792140" y="2960353"/>
            <a:chExt cx="2986609" cy="1313155"/>
          </a:xfrm>
        </p:grpSpPr>
        <p:sp>
          <p:nvSpPr>
            <p:cNvPr id="59" name="TextBox 58"/>
            <p:cNvSpPr txBox="1"/>
            <p:nvPr/>
          </p:nvSpPr>
          <p:spPr>
            <a:xfrm rot="10800000">
              <a:off x="4792140" y="3059387"/>
              <a:ext cx="2986609" cy="369332"/>
            </a:xfrm>
            <a:prstGeom prst="rect">
              <a:avLst/>
            </a:prstGeom>
            <a:noFill/>
          </p:spPr>
          <p:txBody>
            <a:bodyPr wrap="square" rtlCol="0">
              <a:spAutoFit/>
            </a:bodyPr>
            <a:lstStyle/>
            <a:p>
              <a:r>
                <a:rPr lang="en-US" dirty="0">
                  <a:solidFill>
                    <a:srgbClr val="AC0D1E"/>
                  </a:solidFill>
                </a:rPr>
                <a:t>► </a:t>
              </a:r>
              <a:r>
                <a:rPr lang="en-US" dirty="0" smtClean="0">
                  <a:solidFill>
                    <a:srgbClr val="AC0D1E"/>
                  </a:solidFill>
                </a:rPr>
                <a:t>► ► ►     ► ► ►</a:t>
              </a:r>
              <a:endParaRPr lang="en-US" dirty="0"/>
            </a:p>
          </p:txBody>
        </p:sp>
        <p:pic>
          <p:nvPicPr>
            <p:cNvPr id="60" name="Picture 59"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317439" y="2960353"/>
              <a:ext cx="518430" cy="529115"/>
            </a:xfrm>
            <a:prstGeom prst="rect">
              <a:avLst/>
            </a:prstGeom>
            <a:gradFill flip="none" rotWithShape="1">
              <a:gsLst>
                <a:gs pos="100000">
                  <a:srgbClr val="FFFFFF">
                    <a:alpha val="0"/>
                  </a:srgbClr>
                </a:gs>
                <a:gs pos="0">
                  <a:srgbClr val="FFFFFF"/>
                </a:gs>
              </a:gsLst>
              <a:path path="circle">
                <a:fillToRect l="50000" t="50000" r="50000" b="50000"/>
              </a:path>
              <a:tileRect/>
            </a:gradFill>
          </p:spPr>
        </p:pic>
        <p:cxnSp>
          <p:nvCxnSpPr>
            <p:cNvPr id="65" name="Straight Arrow Connector 64"/>
            <p:cNvCxnSpPr/>
            <p:nvPr/>
          </p:nvCxnSpPr>
          <p:spPr>
            <a:xfrm flipV="1">
              <a:off x="6580199" y="3472608"/>
              <a:ext cx="632" cy="496745"/>
            </a:xfrm>
            <a:prstGeom prst="straightConnector1">
              <a:avLst/>
            </a:prstGeom>
            <a:ln w="28575"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5956081" y="4027287"/>
              <a:ext cx="1249499" cy="246221"/>
            </a:xfrm>
            <a:prstGeom prst="rect">
              <a:avLst/>
            </a:prstGeom>
          </p:spPr>
          <p:txBody>
            <a:bodyPr wrap="square">
              <a:spAutoFit/>
            </a:bodyPr>
            <a:lstStyle/>
            <a:p>
              <a:pPr algn="ctr"/>
              <a:r>
                <a:rPr lang="en-US" sz="1000" i="1" dirty="0" smtClean="0">
                  <a:solidFill>
                    <a:srgbClr val="800000"/>
                  </a:solidFill>
                  <a:latin typeface="Franklin Gothic Book"/>
                  <a:cs typeface="Franklin Gothic Book"/>
                </a:rPr>
                <a:t>Slow Refresh</a:t>
              </a:r>
              <a:endParaRPr lang="en-US" sz="1000" i="1" dirty="0">
                <a:solidFill>
                  <a:srgbClr val="800000"/>
                </a:solidFill>
                <a:latin typeface="Franklin Gothic Book"/>
                <a:cs typeface="Franklin Gothic Book"/>
              </a:endParaRPr>
            </a:p>
          </p:txBody>
        </p:sp>
        <p:pic>
          <p:nvPicPr>
            <p:cNvPr id="67" name="Picture 66" descr="provisioned_vdbs_clock-seconds-red border.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651166" y="3756154"/>
              <a:ext cx="306376" cy="304655"/>
            </a:xfrm>
            <a:prstGeom prst="rect">
              <a:avLst/>
            </a:prstGeom>
          </p:spPr>
        </p:pic>
      </p:grpSp>
      <p:grpSp>
        <p:nvGrpSpPr>
          <p:cNvPr id="3" name="Group 2"/>
          <p:cNvGrpSpPr/>
          <p:nvPr/>
        </p:nvGrpSpPr>
        <p:grpSpPr>
          <a:xfrm>
            <a:off x="4136347" y="3677624"/>
            <a:ext cx="1304399" cy="1564958"/>
            <a:chOff x="4136347" y="3677624"/>
            <a:chExt cx="1304399" cy="1564958"/>
          </a:xfrm>
        </p:grpSpPr>
        <p:cxnSp>
          <p:nvCxnSpPr>
            <p:cNvPr id="71" name="Straight Arrow Connector 70"/>
            <p:cNvCxnSpPr>
              <a:endCxn id="70" idx="2"/>
            </p:cNvCxnSpPr>
            <p:nvPr/>
          </p:nvCxnSpPr>
          <p:spPr>
            <a:xfrm flipH="1" flipV="1">
              <a:off x="4315852" y="4118009"/>
              <a:ext cx="475656" cy="676968"/>
            </a:xfrm>
            <a:prstGeom prst="straightConnector1">
              <a:avLst/>
            </a:prstGeom>
            <a:ln w="28575"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4191247" y="4842472"/>
              <a:ext cx="1249499" cy="400110"/>
            </a:xfrm>
            <a:prstGeom prst="rect">
              <a:avLst/>
            </a:prstGeom>
          </p:spPr>
          <p:txBody>
            <a:bodyPr wrap="square">
              <a:spAutoFit/>
            </a:bodyPr>
            <a:lstStyle/>
            <a:p>
              <a:pPr algn="ctr"/>
              <a:r>
                <a:rPr lang="en-US" sz="1000" i="1" dirty="0">
                  <a:solidFill>
                    <a:srgbClr val="800000"/>
                  </a:solidFill>
                  <a:latin typeface="Franklin Gothic Book"/>
                  <a:cs typeface="Franklin Gothic Book"/>
                </a:rPr>
                <a:t>S</a:t>
              </a:r>
              <a:r>
                <a:rPr lang="en-US" sz="1000" i="1" dirty="0" smtClean="0">
                  <a:solidFill>
                    <a:srgbClr val="800000"/>
                  </a:solidFill>
                  <a:latin typeface="Franklin Gothic Book"/>
                  <a:cs typeface="Franklin Gothic Book"/>
                </a:rPr>
                <a:t>ubset of production  data</a:t>
              </a:r>
              <a:endParaRPr lang="en-US" sz="1000" i="1" dirty="0">
                <a:solidFill>
                  <a:srgbClr val="800000"/>
                </a:solidFill>
                <a:latin typeface="Franklin Gothic Book"/>
                <a:cs typeface="Franklin Gothic Book"/>
              </a:endParaRPr>
            </a:p>
          </p:txBody>
        </p:sp>
        <p:pic>
          <p:nvPicPr>
            <p:cNvPr id="70" name="Picture 69"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136347" y="3751601"/>
              <a:ext cx="359009" cy="366408"/>
            </a:xfrm>
            <a:prstGeom prst="rect">
              <a:avLst/>
            </a:prstGeom>
            <a:gradFill flip="none" rotWithShape="1">
              <a:gsLst>
                <a:gs pos="100000">
                  <a:srgbClr val="FFFFFF">
                    <a:alpha val="0"/>
                  </a:srgbClr>
                </a:gs>
                <a:gs pos="0">
                  <a:srgbClr val="FFFFFF"/>
                </a:gs>
              </a:gsLst>
              <a:path path="circle">
                <a:fillToRect l="50000" t="50000" r="50000" b="50000"/>
              </a:path>
              <a:tileRect/>
            </a:gradFill>
          </p:spPr>
        </p:pic>
        <p:pic>
          <p:nvPicPr>
            <p:cNvPr id="73" name="Picture 72"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884393" y="3677624"/>
              <a:ext cx="359009" cy="366408"/>
            </a:xfrm>
            <a:prstGeom prst="rect">
              <a:avLst/>
            </a:prstGeom>
            <a:gradFill flip="none" rotWithShape="1">
              <a:gsLst>
                <a:gs pos="100000">
                  <a:srgbClr val="FFFFFF">
                    <a:alpha val="0"/>
                  </a:srgbClr>
                </a:gs>
                <a:gs pos="0">
                  <a:srgbClr val="FFFFFF"/>
                </a:gs>
              </a:gsLst>
              <a:path path="circle">
                <a:fillToRect l="50000" t="50000" r="50000" b="50000"/>
              </a:path>
              <a:tileRect/>
            </a:gradFill>
          </p:spPr>
        </p:pic>
        <p:cxnSp>
          <p:nvCxnSpPr>
            <p:cNvPr id="75" name="Straight Arrow Connector 74"/>
            <p:cNvCxnSpPr>
              <a:endCxn id="73" idx="2"/>
            </p:cNvCxnSpPr>
            <p:nvPr/>
          </p:nvCxnSpPr>
          <p:spPr>
            <a:xfrm flipV="1">
              <a:off x="4792143" y="4044032"/>
              <a:ext cx="271755" cy="750945"/>
            </a:xfrm>
            <a:prstGeom prst="straightConnector1">
              <a:avLst/>
            </a:prstGeom>
            <a:ln w="28575"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427237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for Suppliers Project w/o Delphix</a:t>
            </a:r>
            <a:endParaRPr lang="en-US" dirty="0"/>
          </a:p>
        </p:txBody>
      </p:sp>
      <p:sp>
        <p:nvSpPr>
          <p:cNvPr id="110" name="Shape 450"/>
          <p:cNvSpPr txBox="1"/>
          <p:nvPr/>
        </p:nvSpPr>
        <p:spPr>
          <a:xfrm>
            <a:off x="7797126" y="2509654"/>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dirty="0" smtClean="0">
                <a:solidFill>
                  <a:schemeClr val="dk1"/>
                </a:solidFill>
                <a:latin typeface="Helvetica Neue"/>
                <a:ea typeface="Helvetica Neue"/>
                <a:cs typeface="Helvetica Neue"/>
                <a:sym typeface="Helvetica Neue"/>
              </a:rPr>
              <a:t>PROD</a:t>
            </a:r>
            <a:endParaRPr lang="en" sz="1100" dirty="0">
              <a:solidFill>
                <a:schemeClr val="dk1"/>
              </a:solidFill>
              <a:latin typeface="Helvetica Neue"/>
              <a:ea typeface="Helvetica Neue"/>
              <a:cs typeface="Helvetica Neue"/>
              <a:sym typeface="Helvetica Neue"/>
            </a:endParaRPr>
          </a:p>
        </p:txBody>
      </p:sp>
      <p:grpSp>
        <p:nvGrpSpPr>
          <p:cNvPr id="14" name="Group 13"/>
          <p:cNvGrpSpPr/>
          <p:nvPr/>
        </p:nvGrpSpPr>
        <p:grpSpPr>
          <a:xfrm>
            <a:off x="6111312" y="2512260"/>
            <a:ext cx="827700" cy="2314436"/>
            <a:chOff x="6181291" y="2775662"/>
            <a:chExt cx="827700" cy="2314436"/>
          </a:xfrm>
        </p:grpSpPr>
        <p:sp>
          <p:nvSpPr>
            <p:cNvPr id="109" name="Shape 450"/>
            <p:cNvSpPr txBox="1"/>
            <p:nvPr/>
          </p:nvSpPr>
          <p:spPr>
            <a:xfrm>
              <a:off x="6272185" y="2775662"/>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dirty="0" smtClean="0">
                  <a:solidFill>
                    <a:schemeClr val="dk1"/>
                  </a:solidFill>
                  <a:latin typeface="Helvetica Neue"/>
                  <a:ea typeface="Helvetica Neue"/>
                  <a:cs typeface="Helvetica Neue"/>
                  <a:sym typeface="Helvetica Neue"/>
                </a:rPr>
                <a:t>QAT</a:t>
              </a:r>
              <a:endParaRPr lang="en" sz="1100" dirty="0">
                <a:solidFill>
                  <a:schemeClr val="dk1"/>
                </a:solidFill>
                <a:latin typeface="Helvetica Neue"/>
                <a:ea typeface="Helvetica Neue"/>
                <a:cs typeface="Helvetica Neue"/>
                <a:sym typeface="Helvetica Neue"/>
              </a:endParaRPr>
            </a:p>
          </p:txBody>
        </p:sp>
        <p:sp>
          <p:nvSpPr>
            <p:cNvPr id="111" name="Isosceles Triangle 110"/>
            <p:cNvSpPr/>
            <p:nvPr/>
          </p:nvSpPr>
          <p:spPr>
            <a:xfrm>
              <a:off x="6302447" y="3515880"/>
              <a:ext cx="600899"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01" name="Group 100"/>
            <p:cNvGrpSpPr/>
            <p:nvPr/>
          </p:nvGrpSpPr>
          <p:grpSpPr>
            <a:xfrm>
              <a:off x="6181291" y="3934199"/>
              <a:ext cx="827700" cy="1155899"/>
              <a:chOff x="7203440" y="3657420"/>
              <a:chExt cx="827700" cy="1155899"/>
            </a:xfrm>
          </p:grpSpPr>
          <p:pic>
            <p:nvPicPr>
              <p:cNvPr id="102" name="Shape 447"/>
              <p:cNvPicPr preferRelativeResize="0"/>
              <p:nvPr/>
            </p:nvPicPr>
            <p:blipFill rotWithShape="1">
              <a:blip r:embed="rId3">
                <a:alphaModFix/>
              </a:blip>
              <a:srcRect/>
              <a:stretch/>
            </p:blipFill>
            <p:spPr>
              <a:xfrm>
                <a:off x="7203440" y="3657420"/>
                <a:ext cx="827700" cy="827700"/>
              </a:xfrm>
              <a:prstGeom prst="rect">
                <a:avLst/>
              </a:prstGeom>
              <a:noFill/>
              <a:ln>
                <a:noFill/>
              </a:ln>
            </p:spPr>
          </p:pic>
          <p:sp>
            <p:nvSpPr>
              <p:cNvPr id="103" name="Shape 459"/>
              <p:cNvSpPr txBox="1"/>
              <p:nvPr/>
            </p:nvSpPr>
            <p:spPr>
              <a:xfrm>
                <a:off x="7324596" y="4485120"/>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6 TB</a:t>
                </a:r>
              </a:p>
            </p:txBody>
          </p:sp>
          <p:sp>
            <p:nvSpPr>
              <p:cNvPr id="104" name="Shape 462"/>
              <p:cNvSpPr txBox="1"/>
              <p:nvPr/>
            </p:nvSpPr>
            <p:spPr>
              <a:xfrm>
                <a:off x="7400799" y="3971739"/>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chemeClr val="bg1"/>
                    </a:solidFill>
                    <a:latin typeface="Helvetica Neue"/>
                    <a:ea typeface="Helvetica Neue"/>
                    <a:cs typeface="Helvetica Neue"/>
                    <a:sym typeface="Helvetica Neue"/>
                  </a:rPr>
                  <a:t>SAN</a:t>
                </a:r>
              </a:p>
            </p:txBody>
          </p:sp>
        </p:grpSp>
        <p:pic>
          <p:nvPicPr>
            <p:cNvPr id="100" name="Picture 99" descr="images_db.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6321916" y="3067387"/>
              <a:ext cx="536083" cy="631906"/>
            </a:xfrm>
            <a:prstGeom prst="rect">
              <a:avLst/>
            </a:prstGeom>
          </p:spPr>
        </p:pic>
      </p:grpSp>
      <p:sp>
        <p:nvSpPr>
          <p:cNvPr id="112" name="Isosceles Triangle 111"/>
          <p:cNvSpPr/>
          <p:nvPr/>
        </p:nvSpPr>
        <p:spPr>
          <a:xfrm>
            <a:off x="7847044" y="3252478"/>
            <a:ext cx="600899"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9" name="Picture 98" descr="images_db.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47044" y="2812452"/>
            <a:ext cx="556697" cy="629310"/>
          </a:xfrm>
          <a:prstGeom prst="rect">
            <a:avLst/>
          </a:prstGeom>
        </p:spPr>
      </p:pic>
      <p:grpSp>
        <p:nvGrpSpPr>
          <p:cNvPr id="105" name="Group 104"/>
          <p:cNvGrpSpPr/>
          <p:nvPr/>
        </p:nvGrpSpPr>
        <p:grpSpPr>
          <a:xfrm>
            <a:off x="7717238" y="3683268"/>
            <a:ext cx="827700" cy="1155899"/>
            <a:chOff x="7203440" y="3657420"/>
            <a:chExt cx="827700" cy="1155899"/>
          </a:xfrm>
        </p:grpSpPr>
        <p:pic>
          <p:nvPicPr>
            <p:cNvPr id="106" name="Shape 447"/>
            <p:cNvPicPr preferRelativeResize="0"/>
            <p:nvPr/>
          </p:nvPicPr>
          <p:blipFill rotWithShape="1">
            <a:blip r:embed="rId3">
              <a:alphaModFix/>
            </a:blip>
            <a:srcRect/>
            <a:stretch/>
          </p:blipFill>
          <p:spPr>
            <a:xfrm>
              <a:off x="7203440" y="3657420"/>
              <a:ext cx="827700" cy="827700"/>
            </a:xfrm>
            <a:prstGeom prst="rect">
              <a:avLst/>
            </a:prstGeom>
            <a:noFill/>
            <a:ln>
              <a:noFill/>
            </a:ln>
          </p:spPr>
        </p:pic>
        <p:sp>
          <p:nvSpPr>
            <p:cNvPr id="107" name="Shape 459"/>
            <p:cNvSpPr txBox="1"/>
            <p:nvPr/>
          </p:nvSpPr>
          <p:spPr>
            <a:xfrm>
              <a:off x="7324596" y="4485120"/>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6 TB</a:t>
              </a:r>
            </a:p>
          </p:txBody>
        </p:sp>
        <p:sp>
          <p:nvSpPr>
            <p:cNvPr id="108" name="Shape 462"/>
            <p:cNvSpPr txBox="1"/>
            <p:nvPr/>
          </p:nvSpPr>
          <p:spPr>
            <a:xfrm>
              <a:off x="7400799" y="3971739"/>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chemeClr val="bg1"/>
                  </a:solidFill>
                  <a:latin typeface="Helvetica Neue"/>
                  <a:ea typeface="Helvetica Neue"/>
                  <a:cs typeface="Helvetica Neue"/>
                  <a:sym typeface="Helvetica Neue"/>
                </a:rPr>
                <a:t>SAN</a:t>
              </a:r>
            </a:p>
          </p:txBody>
        </p:sp>
      </p:grpSp>
      <p:sp>
        <p:nvSpPr>
          <p:cNvPr id="113" name="Rounded Rectangle 112"/>
          <p:cNvSpPr/>
          <p:nvPr/>
        </p:nvSpPr>
        <p:spPr>
          <a:xfrm>
            <a:off x="355600" y="1265765"/>
            <a:ext cx="3928533" cy="2326403"/>
          </a:xfrm>
          <a:prstGeom prst="roundRect">
            <a:avLst/>
          </a:prstGeom>
          <a:gradFill flip="none" rotWithShape="1">
            <a:gsLst>
              <a:gs pos="13000">
                <a:schemeClr val="bg1">
                  <a:lumMod val="50000"/>
                  <a:alpha val="36000"/>
                </a:schemeClr>
              </a:gs>
              <a:gs pos="100000">
                <a:srgbClr val="FFFFFF">
                  <a:alpha val="79000"/>
                </a:srgbClr>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Shape 450"/>
          <p:cNvSpPr txBox="1"/>
          <p:nvPr/>
        </p:nvSpPr>
        <p:spPr>
          <a:xfrm>
            <a:off x="3119588" y="1627834"/>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u="sng" dirty="0" smtClean="0">
                <a:solidFill>
                  <a:srgbClr val="C0504D"/>
                </a:solidFill>
                <a:latin typeface="Helvetica Neue"/>
                <a:ea typeface="Helvetica Neue"/>
                <a:cs typeface="Helvetica Neue"/>
                <a:sym typeface="Helvetica Neue"/>
              </a:rPr>
              <a:t>SIT</a:t>
            </a:r>
            <a:endParaRPr lang="en" sz="1100" b="1" u="sng" dirty="0">
              <a:solidFill>
                <a:srgbClr val="C0504D"/>
              </a:solidFill>
              <a:latin typeface="Helvetica Neue"/>
              <a:ea typeface="Helvetica Neue"/>
              <a:cs typeface="Helvetica Neue"/>
              <a:sym typeface="Helvetica Neue"/>
            </a:endParaRPr>
          </a:p>
        </p:txBody>
      </p:sp>
      <p:sp>
        <p:nvSpPr>
          <p:cNvPr id="53" name="Shape 451"/>
          <p:cNvSpPr txBox="1"/>
          <p:nvPr/>
        </p:nvSpPr>
        <p:spPr>
          <a:xfrm>
            <a:off x="1314190" y="1627834"/>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dirty="0">
                <a:solidFill>
                  <a:schemeClr val="dk1"/>
                </a:solidFill>
                <a:latin typeface="Helvetica Neue"/>
                <a:ea typeface="Helvetica Neue"/>
                <a:cs typeface="Helvetica Neue"/>
                <a:sym typeface="Helvetica Neue"/>
              </a:rPr>
              <a:t>DEV</a:t>
            </a:r>
          </a:p>
        </p:txBody>
      </p:sp>
      <p:grpSp>
        <p:nvGrpSpPr>
          <p:cNvPr id="54" name="Group 53"/>
          <p:cNvGrpSpPr/>
          <p:nvPr/>
        </p:nvGrpSpPr>
        <p:grpSpPr>
          <a:xfrm>
            <a:off x="1143816" y="1876378"/>
            <a:ext cx="822075" cy="822074"/>
            <a:chOff x="2314699" y="1627745"/>
            <a:chExt cx="669805" cy="669804"/>
          </a:xfrm>
        </p:grpSpPr>
        <p:sp>
          <p:nvSpPr>
            <p:cNvPr id="55" name="Oval 54"/>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2411835" y="1759856"/>
              <a:ext cx="426396" cy="338863"/>
              <a:chOff x="3723317" y="1782695"/>
              <a:chExt cx="633716" cy="503623"/>
            </a:xfrm>
          </p:grpSpPr>
          <p:pic>
            <p:nvPicPr>
              <p:cNvPr id="57" name="Picture 56" descr="images_db.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grpSp>
        <p:nvGrpSpPr>
          <p:cNvPr id="61" name="Group 60"/>
          <p:cNvGrpSpPr/>
          <p:nvPr/>
        </p:nvGrpSpPr>
        <p:grpSpPr>
          <a:xfrm>
            <a:off x="2889945" y="1855752"/>
            <a:ext cx="822075" cy="822074"/>
            <a:chOff x="2314699" y="1627745"/>
            <a:chExt cx="669805" cy="669804"/>
          </a:xfrm>
        </p:grpSpPr>
        <p:sp>
          <p:nvSpPr>
            <p:cNvPr id="62" name="Oval 61"/>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3" name="Group 62"/>
            <p:cNvGrpSpPr/>
            <p:nvPr/>
          </p:nvGrpSpPr>
          <p:grpSpPr>
            <a:xfrm>
              <a:off x="2411835" y="1759856"/>
              <a:ext cx="426396" cy="338863"/>
              <a:chOff x="3723317" y="1782695"/>
              <a:chExt cx="633716" cy="503623"/>
            </a:xfrm>
          </p:grpSpPr>
          <p:pic>
            <p:nvPicPr>
              <p:cNvPr id="64" name="Picture 63" descr="images_db.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sp>
        <p:nvSpPr>
          <p:cNvPr id="71" name="TextBox 70"/>
          <p:cNvSpPr txBox="1"/>
          <p:nvPr/>
        </p:nvSpPr>
        <p:spPr>
          <a:xfrm>
            <a:off x="1856302" y="2173994"/>
            <a:ext cx="1643935" cy="369332"/>
          </a:xfrm>
          <a:prstGeom prst="rect">
            <a:avLst/>
          </a:prstGeom>
          <a:noFill/>
        </p:spPr>
        <p:txBody>
          <a:bodyPr wrap="square" rtlCol="0">
            <a:spAutoFit/>
          </a:bodyPr>
          <a:lstStyle/>
          <a:p>
            <a:r>
              <a:rPr lang="en-US" kern="1200" dirty="0" smtClean="0">
                <a:solidFill>
                  <a:srgbClr val="AC0D1E"/>
                </a:solidFill>
              </a:rPr>
              <a:t> </a:t>
            </a:r>
            <a:r>
              <a:rPr lang="en-US" kern="1200" dirty="0">
                <a:solidFill>
                  <a:srgbClr val="AC0D1E"/>
                </a:solidFill>
              </a:rPr>
              <a:t>► </a:t>
            </a:r>
            <a:r>
              <a:rPr lang="en-US" kern="1200" dirty="0" smtClean="0">
                <a:solidFill>
                  <a:srgbClr val="AC0D1E"/>
                </a:solidFill>
              </a:rPr>
              <a:t> ►  </a:t>
            </a:r>
            <a:r>
              <a:rPr lang="en-US" dirty="0">
                <a:solidFill>
                  <a:srgbClr val="AC0D1E"/>
                </a:solidFill>
              </a:rPr>
              <a:t>► </a:t>
            </a:r>
            <a:endParaRPr lang="en-US" kern="1200" dirty="0"/>
          </a:p>
        </p:txBody>
      </p:sp>
      <p:sp>
        <p:nvSpPr>
          <p:cNvPr id="97" name="Isosceles Triangle 96"/>
          <p:cNvSpPr/>
          <p:nvPr/>
        </p:nvSpPr>
        <p:spPr>
          <a:xfrm>
            <a:off x="1456268" y="2358027"/>
            <a:ext cx="236423" cy="643402"/>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89" name="Group 88"/>
          <p:cNvGrpSpPr/>
          <p:nvPr/>
        </p:nvGrpSpPr>
        <p:grpSpPr>
          <a:xfrm>
            <a:off x="1262389" y="2786490"/>
            <a:ext cx="692357" cy="771810"/>
            <a:chOff x="2418624" y="3769165"/>
            <a:chExt cx="692357" cy="771810"/>
          </a:xfrm>
        </p:grpSpPr>
        <p:pic>
          <p:nvPicPr>
            <p:cNvPr id="90" name="Shape 446"/>
            <p:cNvPicPr preferRelativeResize="0"/>
            <p:nvPr/>
          </p:nvPicPr>
          <p:blipFill rotWithShape="1">
            <a:blip r:embed="rId6">
              <a:alphaModFix/>
            </a:blip>
            <a:srcRect/>
            <a:stretch/>
          </p:blipFill>
          <p:spPr>
            <a:xfrm>
              <a:off x="2494827" y="3769165"/>
              <a:ext cx="467099" cy="470700"/>
            </a:xfrm>
            <a:prstGeom prst="rect">
              <a:avLst/>
            </a:prstGeom>
            <a:noFill/>
            <a:ln>
              <a:noFill/>
            </a:ln>
          </p:spPr>
        </p:pic>
        <p:sp>
          <p:nvSpPr>
            <p:cNvPr id="91" name="Shape 457"/>
            <p:cNvSpPr txBox="1"/>
            <p:nvPr/>
          </p:nvSpPr>
          <p:spPr>
            <a:xfrm>
              <a:off x="2418624" y="4212776"/>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1 TB</a:t>
              </a:r>
            </a:p>
          </p:txBody>
        </p:sp>
        <p:sp>
          <p:nvSpPr>
            <p:cNvPr id="92" name="Shape 461"/>
            <p:cNvSpPr txBox="1"/>
            <p:nvPr/>
          </p:nvSpPr>
          <p:spPr>
            <a:xfrm>
              <a:off x="2510082" y="3886268"/>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FFFFFF"/>
                  </a:solidFill>
                  <a:latin typeface="Helvetica Neue"/>
                  <a:ea typeface="Helvetica Neue"/>
                  <a:cs typeface="Helvetica Neue"/>
                  <a:sym typeface="Helvetica Neue"/>
                </a:rPr>
                <a:t>SAN</a:t>
              </a:r>
            </a:p>
          </p:txBody>
        </p:sp>
      </p:grpSp>
      <p:sp>
        <p:nvSpPr>
          <p:cNvPr id="98" name="Isosceles Triangle 97"/>
          <p:cNvSpPr/>
          <p:nvPr/>
        </p:nvSpPr>
        <p:spPr>
          <a:xfrm>
            <a:off x="3118589" y="2339259"/>
            <a:ext cx="422372"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93" name="Group 92"/>
          <p:cNvGrpSpPr/>
          <p:nvPr/>
        </p:nvGrpSpPr>
        <p:grpSpPr>
          <a:xfrm>
            <a:off x="2928783" y="2712117"/>
            <a:ext cx="778934" cy="774448"/>
            <a:chOff x="4373415" y="3759653"/>
            <a:chExt cx="948783" cy="943320"/>
          </a:xfrm>
        </p:grpSpPr>
        <p:pic>
          <p:nvPicPr>
            <p:cNvPr id="94" name="Shape 448"/>
            <p:cNvPicPr preferRelativeResize="0"/>
            <p:nvPr/>
          </p:nvPicPr>
          <p:blipFill rotWithShape="1">
            <a:blip r:embed="rId7">
              <a:alphaModFix/>
            </a:blip>
            <a:srcRect/>
            <a:stretch/>
          </p:blipFill>
          <p:spPr>
            <a:xfrm>
              <a:off x="4502694" y="3759653"/>
              <a:ext cx="726687" cy="663421"/>
            </a:xfrm>
            <a:prstGeom prst="rect">
              <a:avLst/>
            </a:prstGeom>
            <a:noFill/>
            <a:ln>
              <a:noFill/>
            </a:ln>
          </p:spPr>
        </p:pic>
        <p:sp>
          <p:nvSpPr>
            <p:cNvPr id="96" name="Shape 460"/>
            <p:cNvSpPr txBox="1"/>
            <p:nvPr/>
          </p:nvSpPr>
          <p:spPr>
            <a:xfrm>
              <a:off x="4576167" y="3924169"/>
              <a:ext cx="600898" cy="3281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FFFFFF"/>
                  </a:solidFill>
                  <a:latin typeface="Helvetica Neue"/>
                  <a:ea typeface="Helvetica Neue"/>
                  <a:cs typeface="Helvetica Neue"/>
                  <a:sym typeface="Helvetica Neue"/>
                </a:rPr>
                <a:t>SAN</a:t>
              </a:r>
            </a:p>
          </p:txBody>
        </p:sp>
        <p:sp>
          <p:nvSpPr>
            <p:cNvPr id="95" name="Shape 458"/>
            <p:cNvSpPr txBox="1"/>
            <p:nvPr/>
          </p:nvSpPr>
          <p:spPr>
            <a:xfrm>
              <a:off x="4373415" y="4374775"/>
              <a:ext cx="948783" cy="3281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dirty="0" smtClean="0">
                  <a:solidFill>
                    <a:schemeClr val="dk1"/>
                  </a:solidFill>
                  <a:latin typeface="Helvetica Neue"/>
                  <a:ea typeface="Helvetica Neue"/>
                  <a:cs typeface="Helvetica Neue"/>
                  <a:sym typeface="Helvetica Neue"/>
                </a:rPr>
                <a:t>1-6</a:t>
              </a:r>
              <a:r>
                <a:rPr lang="en" sz="1200" dirty="0" smtClean="0">
                  <a:solidFill>
                    <a:schemeClr val="dk1"/>
                  </a:solidFill>
                  <a:latin typeface="Helvetica Neue"/>
                  <a:ea typeface="Helvetica Neue"/>
                  <a:cs typeface="Helvetica Neue"/>
                  <a:sym typeface="Helvetica Neue"/>
                </a:rPr>
                <a:t> </a:t>
              </a:r>
              <a:r>
                <a:rPr lang="en" sz="1200" dirty="0">
                  <a:solidFill>
                    <a:schemeClr val="dk1"/>
                  </a:solidFill>
                  <a:latin typeface="Helvetica Neue"/>
                  <a:ea typeface="Helvetica Neue"/>
                  <a:cs typeface="Helvetica Neue"/>
                  <a:sym typeface="Helvetica Neue"/>
                </a:rPr>
                <a:t>TB</a:t>
              </a:r>
            </a:p>
          </p:txBody>
        </p:sp>
      </p:grpSp>
      <p:sp>
        <p:nvSpPr>
          <p:cNvPr id="114" name="Shape 450"/>
          <p:cNvSpPr txBox="1"/>
          <p:nvPr/>
        </p:nvSpPr>
        <p:spPr>
          <a:xfrm>
            <a:off x="521378" y="1332640"/>
            <a:ext cx="2529974" cy="32819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200" b="1" dirty="0" smtClean="0">
                <a:solidFill>
                  <a:srgbClr val="FFFFFF"/>
                </a:solidFill>
                <a:latin typeface="Helvetica Neue"/>
                <a:ea typeface="Helvetica Neue"/>
                <a:cs typeface="Helvetica Neue"/>
                <a:sym typeface="Helvetica Neue"/>
              </a:rPr>
              <a:t>CUSTOMERS APP</a:t>
            </a:r>
            <a:endParaRPr lang="en" sz="1200" b="1" dirty="0">
              <a:solidFill>
                <a:srgbClr val="FFFFFF"/>
              </a:solidFill>
              <a:latin typeface="Helvetica Neue"/>
              <a:ea typeface="Helvetica Neue"/>
              <a:cs typeface="Helvetica Neue"/>
              <a:sym typeface="Helvetica Neue"/>
            </a:endParaRPr>
          </a:p>
        </p:txBody>
      </p:sp>
      <p:sp>
        <p:nvSpPr>
          <p:cNvPr id="141" name="Rounded Rectangle 140"/>
          <p:cNvSpPr/>
          <p:nvPr/>
        </p:nvSpPr>
        <p:spPr>
          <a:xfrm>
            <a:off x="364067" y="3812136"/>
            <a:ext cx="3928533" cy="2326403"/>
          </a:xfrm>
          <a:prstGeom prst="roundRect">
            <a:avLst/>
          </a:prstGeom>
          <a:gradFill flip="none" rotWithShape="1">
            <a:gsLst>
              <a:gs pos="13000">
                <a:schemeClr val="bg1">
                  <a:lumMod val="50000"/>
                  <a:alpha val="36000"/>
                </a:schemeClr>
              </a:gs>
              <a:gs pos="100000">
                <a:srgbClr val="FFFFFF">
                  <a:alpha val="79000"/>
                </a:srgbClr>
              </a:gs>
            </a:gsLst>
            <a:path path="circle">
              <a:fillToRect r="100000" b="100000"/>
            </a:path>
            <a:tileRect l="-100000" t="-100000"/>
          </a:gradFill>
          <a:ln w="34925">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Shape 450"/>
          <p:cNvSpPr txBox="1"/>
          <p:nvPr/>
        </p:nvSpPr>
        <p:spPr>
          <a:xfrm>
            <a:off x="3119588" y="4182672"/>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u="sng" dirty="0" smtClean="0">
                <a:solidFill>
                  <a:srgbClr val="C0504D"/>
                </a:solidFill>
                <a:latin typeface="Helvetica Neue"/>
                <a:ea typeface="Helvetica Neue"/>
                <a:cs typeface="Helvetica Neue"/>
                <a:sym typeface="Helvetica Neue"/>
              </a:rPr>
              <a:t>SIT</a:t>
            </a:r>
            <a:endParaRPr lang="en" sz="1100" b="1" u="sng" dirty="0">
              <a:solidFill>
                <a:srgbClr val="C0504D"/>
              </a:solidFill>
              <a:latin typeface="Helvetica Neue"/>
              <a:ea typeface="Helvetica Neue"/>
              <a:cs typeface="Helvetica Neue"/>
              <a:sym typeface="Helvetica Neue"/>
            </a:endParaRPr>
          </a:p>
        </p:txBody>
      </p:sp>
      <p:sp>
        <p:nvSpPr>
          <p:cNvPr id="143" name="Shape 451"/>
          <p:cNvSpPr txBox="1"/>
          <p:nvPr/>
        </p:nvSpPr>
        <p:spPr>
          <a:xfrm>
            <a:off x="1314190" y="4182672"/>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b="1" u="sng" dirty="0">
                <a:solidFill>
                  <a:schemeClr val="accent2"/>
                </a:solidFill>
                <a:latin typeface="Helvetica Neue"/>
                <a:ea typeface="Helvetica Neue"/>
                <a:cs typeface="Helvetica Neue"/>
                <a:sym typeface="Helvetica Neue"/>
              </a:rPr>
              <a:t>DEV</a:t>
            </a:r>
          </a:p>
        </p:txBody>
      </p:sp>
      <p:grpSp>
        <p:nvGrpSpPr>
          <p:cNvPr id="144" name="Group 143"/>
          <p:cNvGrpSpPr/>
          <p:nvPr/>
        </p:nvGrpSpPr>
        <p:grpSpPr>
          <a:xfrm>
            <a:off x="1143816" y="4431216"/>
            <a:ext cx="822075" cy="822074"/>
            <a:chOff x="2314699" y="1627745"/>
            <a:chExt cx="669805" cy="669804"/>
          </a:xfrm>
        </p:grpSpPr>
        <p:sp>
          <p:nvSpPr>
            <p:cNvPr id="145" name="Oval 144"/>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6" name="Group 145"/>
            <p:cNvGrpSpPr/>
            <p:nvPr/>
          </p:nvGrpSpPr>
          <p:grpSpPr>
            <a:xfrm>
              <a:off x="2411835" y="1759856"/>
              <a:ext cx="426396" cy="338863"/>
              <a:chOff x="3723317" y="1782695"/>
              <a:chExt cx="633716" cy="503623"/>
            </a:xfrm>
          </p:grpSpPr>
          <p:pic>
            <p:nvPicPr>
              <p:cNvPr id="147" name="Picture 146" descr="images_db.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148" name="Picture 147"/>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grpSp>
        <p:nvGrpSpPr>
          <p:cNvPr id="149" name="Group 148"/>
          <p:cNvGrpSpPr/>
          <p:nvPr/>
        </p:nvGrpSpPr>
        <p:grpSpPr>
          <a:xfrm>
            <a:off x="2889945" y="4410590"/>
            <a:ext cx="822075" cy="822074"/>
            <a:chOff x="2314699" y="1627745"/>
            <a:chExt cx="669805" cy="669804"/>
          </a:xfrm>
        </p:grpSpPr>
        <p:sp>
          <p:nvSpPr>
            <p:cNvPr id="150" name="Oval 149"/>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1" name="Group 150"/>
            <p:cNvGrpSpPr/>
            <p:nvPr/>
          </p:nvGrpSpPr>
          <p:grpSpPr>
            <a:xfrm>
              <a:off x="2411835" y="1759856"/>
              <a:ext cx="426396" cy="338863"/>
              <a:chOff x="3723317" y="1782695"/>
              <a:chExt cx="633716" cy="503623"/>
            </a:xfrm>
          </p:grpSpPr>
          <p:pic>
            <p:nvPicPr>
              <p:cNvPr id="152" name="Picture 151" descr="images_db.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153" name="Picture 15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sp>
        <p:nvSpPr>
          <p:cNvPr id="154" name="TextBox 153"/>
          <p:cNvSpPr txBox="1"/>
          <p:nvPr/>
        </p:nvSpPr>
        <p:spPr>
          <a:xfrm>
            <a:off x="1856302" y="4720365"/>
            <a:ext cx="1643935" cy="369332"/>
          </a:xfrm>
          <a:prstGeom prst="rect">
            <a:avLst/>
          </a:prstGeom>
          <a:noFill/>
        </p:spPr>
        <p:txBody>
          <a:bodyPr wrap="square" rtlCol="0">
            <a:spAutoFit/>
          </a:bodyPr>
          <a:lstStyle/>
          <a:p>
            <a:r>
              <a:rPr lang="en-US" kern="1200" dirty="0" smtClean="0">
                <a:solidFill>
                  <a:srgbClr val="AC0D1E"/>
                </a:solidFill>
              </a:rPr>
              <a:t> </a:t>
            </a:r>
            <a:r>
              <a:rPr lang="en-US" kern="1200" dirty="0">
                <a:solidFill>
                  <a:srgbClr val="AC0D1E"/>
                </a:solidFill>
              </a:rPr>
              <a:t>► </a:t>
            </a:r>
            <a:r>
              <a:rPr lang="en-US" dirty="0" smtClean="0">
                <a:solidFill>
                  <a:srgbClr val="AC0D1E"/>
                </a:solidFill>
              </a:rPr>
              <a:t> ►  </a:t>
            </a:r>
            <a:r>
              <a:rPr lang="en-US" dirty="0">
                <a:solidFill>
                  <a:srgbClr val="AC0D1E"/>
                </a:solidFill>
              </a:rPr>
              <a:t>► </a:t>
            </a:r>
            <a:endParaRPr lang="en-US" kern="1200" dirty="0"/>
          </a:p>
        </p:txBody>
      </p:sp>
      <p:sp>
        <p:nvSpPr>
          <p:cNvPr id="155" name="Isosceles Triangle 154"/>
          <p:cNvSpPr/>
          <p:nvPr/>
        </p:nvSpPr>
        <p:spPr>
          <a:xfrm>
            <a:off x="1456268" y="4912865"/>
            <a:ext cx="236423" cy="643402"/>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56" name="Group 155"/>
          <p:cNvGrpSpPr/>
          <p:nvPr/>
        </p:nvGrpSpPr>
        <p:grpSpPr>
          <a:xfrm>
            <a:off x="1262389" y="5341328"/>
            <a:ext cx="692357" cy="771810"/>
            <a:chOff x="2418624" y="3769165"/>
            <a:chExt cx="692357" cy="771810"/>
          </a:xfrm>
        </p:grpSpPr>
        <p:pic>
          <p:nvPicPr>
            <p:cNvPr id="157" name="Shape 446"/>
            <p:cNvPicPr preferRelativeResize="0"/>
            <p:nvPr/>
          </p:nvPicPr>
          <p:blipFill rotWithShape="1">
            <a:blip r:embed="rId6">
              <a:alphaModFix/>
            </a:blip>
            <a:srcRect/>
            <a:stretch/>
          </p:blipFill>
          <p:spPr>
            <a:xfrm>
              <a:off x="2494827" y="3769165"/>
              <a:ext cx="467099" cy="470700"/>
            </a:xfrm>
            <a:prstGeom prst="rect">
              <a:avLst/>
            </a:prstGeom>
            <a:noFill/>
            <a:ln>
              <a:noFill/>
            </a:ln>
          </p:spPr>
        </p:pic>
        <p:sp>
          <p:nvSpPr>
            <p:cNvPr id="158" name="Shape 457"/>
            <p:cNvSpPr txBox="1"/>
            <p:nvPr/>
          </p:nvSpPr>
          <p:spPr>
            <a:xfrm>
              <a:off x="2418624" y="4212776"/>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1 TB</a:t>
              </a:r>
            </a:p>
          </p:txBody>
        </p:sp>
        <p:sp>
          <p:nvSpPr>
            <p:cNvPr id="159" name="Shape 461"/>
            <p:cNvSpPr txBox="1"/>
            <p:nvPr/>
          </p:nvSpPr>
          <p:spPr>
            <a:xfrm>
              <a:off x="2510082" y="3886268"/>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FFFFFF"/>
                  </a:solidFill>
                  <a:latin typeface="Helvetica Neue"/>
                  <a:ea typeface="Helvetica Neue"/>
                  <a:cs typeface="Helvetica Neue"/>
                  <a:sym typeface="Helvetica Neue"/>
                </a:rPr>
                <a:t>SAN</a:t>
              </a:r>
            </a:p>
          </p:txBody>
        </p:sp>
      </p:grpSp>
      <p:sp>
        <p:nvSpPr>
          <p:cNvPr id="160" name="Isosceles Triangle 159"/>
          <p:cNvSpPr/>
          <p:nvPr/>
        </p:nvSpPr>
        <p:spPr>
          <a:xfrm>
            <a:off x="3118589" y="4894097"/>
            <a:ext cx="422372"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61" name="Group 160"/>
          <p:cNvGrpSpPr/>
          <p:nvPr/>
        </p:nvGrpSpPr>
        <p:grpSpPr>
          <a:xfrm>
            <a:off x="2928783" y="5266955"/>
            <a:ext cx="778934" cy="774448"/>
            <a:chOff x="4373415" y="3759653"/>
            <a:chExt cx="948783" cy="943320"/>
          </a:xfrm>
        </p:grpSpPr>
        <p:pic>
          <p:nvPicPr>
            <p:cNvPr id="162" name="Shape 448"/>
            <p:cNvPicPr preferRelativeResize="0"/>
            <p:nvPr/>
          </p:nvPicPr>
          <p:blipFill rotWithShape="1">
            <a:blip r:embed="rId7">
              <a:alphaModFix/>
            </a:blip>
            <a:srcRect/>
            <a:stretch/>
          </p:blipFill>
          <p:spPr>
            <a:xfrm>
              <a:off x="4502694" y="3759653"/>
              <a:ext cx="726687" cy="663421"/>
            </a:xfrm>
            <a:prstGeom prst="rect">
              <a:avLst/>
            </a:prstGeom>
            <a:noFill/>
            <a:ln>
              <a:noFill/>
            </a:ln>
          </p:spPr>
        </p:pic>
        <p:sp>
          <p:nvSpPr>
            <p:cNvPr id="163" name="Shape 460"/>
            <p:cNvSpPr txBox="1"/>
            <p:nvPr/>
          </p:nvSpPr>
          <p:spPr>
            <a:xfrm>
              <a:off x="4576167" y="3924169"/>
              <a:ext cx="600898" cy="3281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rgbClr val="FFFFFF"/>
                  </a:solidFill>
                  <a:latin typeface="Helvetica Neue"/>
                  <a:ea typeface="Helvetica Neue"/>
                  <a:cs typeface="Helvetica Neue"/>
                  <a:sym typeface="Helvetica Neue"/>
                </a:rPr>
                <a:t>SAN</a:t>
              </a:r>
            </a:p>
          </p:txBody>
        </p:sp>
        <p:sp>
          <p:nvSpPr>
            <p:cNvPr id="164" name="Shape 458"/>
            <p:cNvSpPr txBox="1"/>
            <p:nvPr/>
          </p:nvSpPr>
          <p:spPr>
            <a:xfrm>
              <a:off x="4373415" y="4374775"/>
              <a:ext cx="948783" cy="3281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dirty="0" smtClean="0">
                  <a:solidFill>
                    <a:schemeClr val="dk1"/>
                  </a:solidFill>
                  <a:latin typeface="Helvetica Neue"/>
                  <a:ea typeface="Helvetica Neue"/>
                  <a:cs typeface="Helvetica Neue"/>
                  <a:sym typeface="Helvetica Neue"/>
                </a:rPr>
                <a:t>1-6</a:t>
              </a:r>
              <a:r>
                <a:rPr lang="en" sz="1200" dirty="0" smtClean="0">
                  <a:solidFill>
                    <a:schemeClr val="dk1"/>
                  </a:solidFill>
                  <a:latin typeface="Helvetica Neue"/>
                  <a:ea typeface="Helvetica Neue"/>
                  <a:cs typeface="Helvetica Neue"/>
                  <a:sym typeface="Helvetica Neue"/>
                </a:rPr>
                <a:t> </a:t>
              </a:r>
              <a:r>
                <a:rPr lang="en" sz="1200" dirty="0">
                  <a:solidFill>
                    <a:schemeClr val="dk1"/>
                  </a:solidFill>
                  <a:latin typeface="Helvetica Neue"/>
                  <a:ea typeface="Helvetica Neue"/>
                  <a:cs typeface="Helvetica Neue"/>
                  <a:sym typeface="Helvetica Neue"/>
                </a:rPr>
                <a:t>TB</a:t>
              </a:r>
            </a:p>
          </p:txBody>
        </p:sp>
      </p:grpSp>
      <p:sp>
        <p:nvSpPr>
          <p:cNvPr id="165" name="Shape 450"/>
          <p:cNvSpPr txBox="1"/>
          <p:nvPr/>
        </p:nvSpPr>
        <p:spPr>
          <a:xfrm>
            <a:off x="521378" y="3887478"/>
            <a:ext cx="2529974" cy="32819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200" b="1" dirty="0" smtClean="0">
                <a:solidFill>
                  <a:schemeClr val="bg1"/>
                </a:solidFill>
                <a:latin typeface="Helvetica Neue"/>
                <a:ea typeface="Helvetica Neue"/>
                <a:cs typeface="Helvetica Neue"/>
                <a:sym typeface="Helvetica Neue"/>
              </a:rPr>
              <a:t>SUPPLIERS APP</a:t>
            </a:r>
            <a:endParaRPr lang="en" sz="1200" b="1" dirty="0">
              <a:solidFill>
                <a:schemeClr val="bg1"/>
              </a:solidFill>
              <a:latin typeface="Helvetica Neue"/>
              <a:ea typeface="Helvetica Neue"/>
              <a:cs typeface="Helvetica Neue"/>
              <a:sym typeface="Helvetica Neue"/>
            </a:endParaRPr>
          </a:p>
        </p:txBody>
      </p:sp>
      <p:sp>
        <p:nvSpPr>
          <p:cNvPr id="166" name="TextBox 165"/>
          <p:cNvSpPr txBox="1"/>
          <p:nvPr/>
        </p:nvSpPr>
        <p:spPr>
          <a:xfrm>
            <a:off x="6813815" y="3209964"/>
            <a:ext cx="1407312" cy="369332"/>
          </a:xfrm>
          <a:prstGeom prst="rect">
            <a:avLst/>
          </a:prstGeom>
          <a:noFill/>
        </p:spPr>
        <p:txBody>
          <a:bodyPr wrap="square" rtlCol="0">
            <a:spAutoFit/>
          </a:bodyPr>
          <a:lstStyle/>
          <a:p>
            <a:r>
              <a:rPr lang="en-US" kern="1200" dirty="0" smtClean="0">
                <a:solidFill>
                  <a:srgbClr val="AC0D1E"/>
                </a:solidFill>
              </a:rPr>
              <a:t> </a:t>
            </a:r>
            <a:r>
              <a:rPr lang="en-US" kern="1200" dirty="0">
                <a:solidFill>
                  <a:srgbClr val="AC0D1E"/>
                </a:solidFill>
              </a:rPr>
              <a:t>► </a:t>
            </a:r>
            <a:r>
              <a:rPr lang="en-US" dirty="0" smtClean="0">
                <a:solidFill>
                  <a:srgbClr val="AC0D1E"/>
                </a:solidFill>
              </a:rPr>
              <a:t>► ► </a:t>
            </a:r>
            <a:endParaRPr lang="en-US" kern="1200" dirty="0"/>
          </a:p>
        </p:txBody>
      </p:sp>
      <p:cxnSp>
        <p:nvCxnSpPr>
          <p:cNvPr id="25" name="Straight Connector 24"/>
          <p:cNvCxnSpPr>
            <a:stCxn id="113" idx="3"/>
          </p:cNvCxnSpPr>
          <p:nvPr/>
        </p:nvCxnSpPr>
        <p:spPr>
          <a:xfrm>
            <a:off x="4284133" y="2428967"/>
            <a:ext cx="1727200" cy="936533"/>
          </a:xfrm>
          <a:prstGeom prst="line">
            <a:avLst/>
          </a:prstGeom>
          <a:ln w="3175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4284133" y="3683268"/>
            <a:ext cx="1727200" cy="1143429"/>
          </a:xfrm>
          <a:prstGeom prst="line">
            <a:avLst/>
          </a:prstGeom>
          <a:ln w="31750" cap="flat">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572121" y="1291165"/>
            <a:ext cx="6163954" cy="4202102"/>
            <a:chOff x="1572121" y="1291165"/>
            <a:chExt cx="6163954" cy="4202102"/>
          </a:xfrm>
        </p:grpSpPr>
        <p:pic>
          <p:nvPicPr>
            <p:cNvPr id="191" name="Picture 190"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399761" y="5120453"/>
              <a:ext cx="320726" cy="327336"/>
            </a:xfrm>
            <a:prstGeom prst="rect">
              <a:avLst/>
            </a:prstGeom>
            <a:gradFill flip="none" rotWithShape="1">
              <a:gsLst>
                <a:gs pos="100000">
                  <a:srgbClr val="FFFFFF">
                    <a:alpha val="0"/>
                  </a:srgbClr>
                </a:gs>
                <a:gs pos="0">
                  <a:srgbClr val="FFFFFF"/>
                </a:gs>
              </a:gsLst>
              <a:path path="circle">
                <a:fillToRect l="50000" t="50000" r="50000" b="50000"/>
              </a:path>
              <a:tileRect/>
            </a:gradFill>
          </p:spPr>
        </p:pic>
        <p:sp>
          <p:nvSpPr>
            <p:cNvPr id="192" name="Rectangle 191"/>
            <p:cNvSpPr/>
            <p:nvPr/>
          </p:nvSpPr>
          <p:spPr>
            <a:xfrm>
              <a:off x="3224875" y="2355459"/>
              <a:ext cx="1234512" cy="246221"/>
            </a:xfrm>
            <a:prstGeom prst="rect">
              <a:avLst/>
            </a:prstGeom>
          </p:spPr>
          <p:txBody>
            <a:bodyPr wrap="square">
              <a:spAutoFit/>
            </a:bodyPr>
            <a:lstStyle/>
            <a:p>
              <a:pPr algn="ctr"/>
              <a:r>
                <a:rPr lang="en-US" sz="1000" i="1" dirty="0" smtClean="0">
                  <a:solidFill>
                    <a:srgbClr val="800000"/>
                  </a:solidFill>
                  <a:latin typeface="Franklin Gothic Book"/>
                  <a:cs typeface="Franklin Gothic Book"/>
                </a:rPr>
                <a:t>Storage $$$</a:t>
              </a:r>
              <a:endParaRPr lang="en-US" sz="1000" i="1" dirty="0">
                <a:solidFill>
                  <a:srgbClr val="800000"/>
                </a:solidFill>
                <a:latin typeface="Franklin Gothic Book"/>
                <a:cs typeface="Franklin Gothic Book"/>
              </a:endParaRPr>
            </a:p>
          </p:txBody>
        </p:sp>
        <p:pic>
          <p:nvPicPr>
            <p:cNvPr id="194" name="Picture 193"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387966" y="2564219"/>
              <a:ext cx="332521" cy="339374"/>
            </a:xfrm>
            <a:prstGeom prst="rect">
              <a:avLst/>
            </a:prstGeom>
            <a:gradFill flip="none" rotWithShape="1">
              <a:gsLst>
                <a:gs pos="100000">
                  <a:srgbClr val="FFFFFF">
                    <a:alpha val="0"/>
                  </a:srgbClr>
                </a:gs>
                <a:gs pos="0">
                  <a:srgbClr val="FFFFFF"/>
                </a:gs>
              </a:gsLst>
              <a:path path="circle">
                <a:fillToRect l="50000" t="50000" r="50000" b="50000"/>
              </a:path>
              <a:tileRect/>
            </a:gradFill>
          </p:spPr>
        </p:pic>
        <p:sp>
          <p:nvSpPr>
            <p:cNvPr id="197" name="Rectangle 196"/>
            <p:cNvSpPr/>
            <p:nvPr/>
          </p:nvSpPr>
          <p:spPr>
            <a:xfrm>
              <a:off x="3244681" y="4941968"/>
              <a:ext cx="1234512" cy="246221"/>
            </a:xfrm>
            <a:prstGeom prst="rect">
              <a:avLst/>
            </a:prstGeom>
          </p:spPr>
          <p:txBody>
            <a:bodyPr wrap="square">
              <a:spAutoFit/>
            </a:bodyPr>
            <a:lstStyle/>
            <a:p>
              <a:pPr algn="ctr"/>
              <a:r>
                <a:rPr lang="en-US" sz="1000" i="1" dirty="0" smtClean="0">
                  <a:solidFill>
                    <a:srgbClr val="800000"/>
                  </a:solidFill>
                  <a:latin typeface="Franklin Gothic Book"/>
                  <a:cs typeface="Franklin Gothic Book"/>
                </a:rPr>
                <a:t>Storage $$$</a:t>
              </a:r>
              <a:endParaRPr lang="en-US" sz="1000" i="1" dirty="0">
                <a:solidFill>
                  <a:srgbClr val="800000"/>
                </a:solidFill>
                <a:latin typeface="Franklin Gothic Book"/>
                <a:cs typeface="Franklin Gothic Book"/>
              </a:endParaRPr>
            </a:p>
          </p:txBody>
        </p:sp>
        <p:pic>
          <p:nvPicPr>
            <p:cNvPr id="198" name="Picture 197"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574153" y="5197154"/>
              <a:ext cx="290134" cy="296113"/>
            </a:xfrm>
            <a:prstGeom prst="rect">
              <a:avLst/>
            </a:prstGeom>
            <a:gradFill flip="none" rotWithShape="1">
              <a:gsLst>
                <a:gs pos="100000">
                  <a:srgbClr val="FFFFFF">
                    <a:alpha val="0"/>
                  </a:srgbClr>
                </a:gs>
                <a:gs pos="0">
                  <a:srgbClr val="FFFFFF"/>
                </a:gs>
              </a:gsLst>
              <a:path path="circle">
                <a:fillToRect l="50000" t="50000" r="50000" b="50000"/>
              </a:path>
              <a:tileRect/>
            </a:gradFill>
          </p:spPr>
        </p:pic>
        <p:sp>
          <p:nvSpPr>
            <p:cNvPr id="199" name="Rectangle 198"/>
            <p:cNvSpPr/>
            <p:nvPr/>
          </p:nvSpPr>
          <p:spPr>
            <a:xfrm>
              <a:off x="1572121" y="5104778"/>
              <a:ext cx="1234512" cy="246221"/>
            </a:xfrm>
            <a:prstGeom prst="rect">
              <a:avLst/>
            </a:prstGeom>
          </p:spPr>
          <p:txBody>
            <a:bodyPr wrap="square">
              <a:spAutoFit/>
            </a:bodyPr>
            <a:lstStyle/>
            <a:p>
              <a:pPr algn="ctr"/>
              <a:r>
                <a:rPr lang="en-US" sz="1000" i="1" dirty="0" smtClean="0">
                  <a:solidFill>
                    <a:srgbClr val="800000"/>
                  </a:solidFill>
                  <a:latin typeface="Franklin Gothic Book"/>
                  <a:cs typeface="Franklin Gothic Book"/>
                </a:rPr>
                <a:t>Storage $$$</a:t>
              </a:r>
              <a:endParaRPr lang="en-US" sz="1000" i="1" dirty="0">
                <a:solidFill>
                  <a:srgbClr val="800000"/>
                </a:solidFill>
                <a:latin typeface="Franklin Gothic Book"/>
                <a:cs typeface="Franklin Gothic Book"/>
              </a:endParaRPr>
            </a:p>
          </p:txBody>
        </p:sp>
        <p:sp>
          <p:nvSpPr>
            <p:cNvPr id="211" name="Text Placeholder 2"/>
            <p:cNvSpPr txBox="1">
              <a:spLocks/>
            </p:cNvSpPr>
            <p:nvPr/>
          </p:nvSpPr>
          <p:spPr>
            <a:xfrm>
              <a:off x="4506761" y="1291165"/>
              <a:ext cx="3229314" cy="499535"/>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800" dirty="0" smtClean="0"/>
                <a:t>Added storage expense</a:t>
              </a:r>
            </a:p>
          </p:txBody>
        </p:sp>
      </p:grpSp>
      <p:grpSp>
        <p:nvGrpSpPr>
          <p:cNvPr id="5" name="Group 4"/>
          <p:cNvGrpSpPr/>
          <p:nvPr/>
        </p:nvGrpSpPr>
        <p:grpSpPr>
          <a:xfrm>
            <a:off x="4475214" y="1779241"/>
            <a:ext cx="4567186" cy="4460824"/>
            <a:chOff x="4475214" y="1779241"/>
            <a:chExt cx="4567186" cy="4460824"/>
          </a:xfrm>
        </p:grpSpPr>
        <p:grpSp>
          <p:nvGrpSpPr>
            <p:cNvPr id="3" name="Group 2"/>
            <p:cNvGrpSpPr/>
            <p:nvPr/>
          </p:nvGrpSpPr>
          <p:grpSpPr>
            <a:xfrm>
              <a:off x="4475214" y="4720365"/>
              <a:ext cx="4289560" cy="1519700"/>
              <a:chOff x="4475214" y="4720365"/>
              <a:chExt cx="4289560" cy="1519700"/>
            </a:xfrm>
          </p:grpSpPr>
          <p:sp>
            <p:nvSpPr>
              <p:cNvPr id="204" name="Curved Up Arrow 203"/>
              <p:cNvSpPr/>
              <p:nvPr/>
            </p:nvSpPr>
            <p:spPr>
              <a:xfrm flipH="1">
                <a:off x="6367723" y="4871831"/>
                <a:ext cx="2036017" cy="822960"/>
              </a:xfrm>
              <a:prstGeom prst="curvedUpArrow">
                <a:avLst/>
              </a:prstGeom>
              <a:solidFill>
                <a:schemeClr val="accent2">
                  <a:lumMod val="75000"/>
                  <a:alpha val="79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 name="Curved Up Arrow 205"/>
              <p:cNvSpPr/>
              <p:nvPr/>
            </p:nvSpPr>
            <p:spPr>
              <a:xfrm flipH="1">
                <a:off x="4475214" y="4948999"/>
                <a:ext cx="3928527" cy="822960"/>
              </a:xfrm>
              <a:prstGeom prst="curvedUpArrow">
                <a:avLst/>
              </a:prstGeom>
              <a:solidFill>
                <a:schemeClr val="accent2">
                  <a:lumMod val="75000"/>
                  <a:alpha val="79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 name="Curved Up Arrow 206"/>
              <p:cNvSpPr/>
              <p:nvPr/>
            </p:nvSpPr>
            <p:spPr>
              <a:xfrm flipH="1">
                <a:off x="5549899" y="4887846"/>
                <a:ext cx="2835985" cy="822960"/>
              </a:xfrm>
              <a:prstGeom prst="curvedUpArrow">
                <a:avLst/>
              </a:prstGeom>
              <a:solidFill>
                <a:schemeClr val="accent2">
                  <a:lumMod val="75000"/>
                  <a:alpha val="79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8" name="Picture 207" descr="aler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037122" y="5362671"/>
                <a:ext cx="721262" cy="736127"/>
              </a:xfrm>
              <a:prstGeom prst="rect">
                <a:avLst/>
              </a:prstGeom>
              <a:gradFill flip="none" rotWithShape="1">
                <a:gsLst>
                  <a:gs pos="100000">
                    <a:srgbClr val="FFFFFF">
                      <a:alpha val="0"/>
                    </a:srgbClr>
                  </a:gs>
                  <a:gs pos="0">
                    <a:srgbClr val="FFFFFF"/>
                  </a:gs>
                </a:gsLst>
                <a:path path="circle">
                  <a:fillToRect l="50000" t="50000" r="50000" b="50000"/>
                </a:path>
                <a:tileRect/>
              </a:gradFill>
            </p:spPr>
          </p:pic>
          <p:sp>
            <p:nvSpPr>
              <p:cNvPr id="209" name="Rectangle 208"/>
              <p:cNvSpPr/>
              <p:nvPr/>
            </p:nvSpPr>
            <p:spPr>
              <a:xfrm>
                <a:off x="5622738" y="5918292"/>
                <a:ext cx="2009288" cy="307777"/>
              </a:xfrm>
              <a:prstGeom prst="rect">
                <a:avLst/>
              </a:prstGeom>
            </p:spPr>
            <p:txBody>
              <a:bodyPr wrap="square">
                <a:spAutoFit/>
              </a:bodyPr>
              <a:lstStyle/>
              <a:p>
                <a:pPr algn="ctr"/>
                <a:r>
                  <a:rPr lang="en-US" sz="1400" i="1" dirty="0" smtClean="0">
                    <a:solidFill>
                      <a:srgbClr val="800000"/>
                    </a:solidFill>
                    <a:latin typeface="Franklin Gothic Book"/>
                    <a:cs typeface="Franklin Gothic Book"/>
                  </a:rPr>
                  <a:t>Slow Refresh</a:t>
                </a:r>
                <a:endParaRPr lang="en-US" sz="1400" i="1" dirty="0">
                  <a:solidFill>
                    <a:srgbClr val="800000"/>
                  </a:solidFill>
                  <a:latin typeface="Franklin Gothic Book"/>
                  <a:cs typeface="Franklin Gothic Book"/>
                </a:endParaRPr>
              </a:p>
            </p:txBody>
          </p:sp>
          <p:pic>
            <p:nvPicPr>
              <p:cNvPr id="210" name="Picture 209" descr="provisioned_vdbs_clock-seconds-red border.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202564" y="5935410"/>
                <a:ext cx="306376" cy="304655"/>
              </a:xfrm>
              <a:prstGeom prst="rect">
                <a:avLst/>
              </a:prstGeom>
            </p:spPr>
          </p:pic>
          <p:pic>
            <p:nvPicPr>
              <p:cNvPr id="184" name="Picture 183" descr="images_gear_2.p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146570" y="4720365"/>
                <a:ext cx="618204" cy="618203"/>
              </a:xfrm>
              <a:prstGeom prst="rect">
                <a:avLst/>
              </a:prstGeom>
            </p:spPr>
          </p:pic>
        </p:grpSp>
        <p:sp>
          <p:nvSpPr>
            <p:cNvPr id="213" name="Text Placeholder 2"/>
            <p:cNvSpPr txBox="1">
              <a:spLocks/>
            </p:cNvSpPr>
            <p:nvPr/>
          </p:nvSpPr>
          <p:spPr>
            <a:xfrm>
              <a:off x="4524439" y="1779241"/>
              <a:ext cx="4517961" cy="499535"/>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800" dirty="0" smtClean="0"/>
                <a:t>Continued difficulty performing refresh</a:t>
              </a:r>
            </a:p>
          </p:txBody>
        </p:sp>
      </p:grpSp>
    </p:spTree>
    <p:extLst>
      <p:ext uri="{BB962C8B-B14F-4D97-AF65-F5344CB8AC3E}">
        <p14:creationId xmlns:p14="http://schemas.microsoft.com/office/powerpoint/2010/main" xmlns="" val="509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5467" y="846670"/>
            <a:ext cx="6807200" cy="5469464"/>
            <a:chOff x="135467" y="846670"/>
            <a:chExt cx="7049202" cy="5469464"/>
          </a:xfrm>
        </p:grpSpPr>
        <p:sp>
          <p:nvSpPr>
            <p:cNvPr id="7" name="Rectangle 6"/>
            <p:cNvSpPr/>
            <p:nvPr/>
          </p:nvSpPr>
          <p:spPr>
            <a:xfrm>
              <a:off x="135467" y="1265766"/>
              <a:ext cx="4309531" cy="5050368"/>
            </a:xfrm>
            <a:prstGeom prst="rect">
              <a:avLst/>
            </a:prstGeom>
            <a:solidFill>
              <a:schemeClr val="bg1">
                <a:lumMod val="95000"/>
                <a:alpha val="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Isosceles Triangle 135"/>
            <p:cNvSpPr/>
            <p:nvPr/>
          </p:nvSpPr>
          <p:spPr>
            <a:xfrm rot="5400000">
              <a:off x="3080102" y="2211566"/>
              <a:ext cx="5469463" cy="2739671"/>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p:txBody>
          <a:bodyPr/>
          <a:lstStyle/>
          <a:p>
            <a:r>
              <a:rPr lang="en-US" dirty="0" smtClean="0"/>
              <a:t>Architecture with Delphix</a:t>
            </a:r>
            <a:endParaRPr lang="en-US" dirty="0"/>
          </a:p>
        </p:txBody>
      </p:sp>
      <p:sp>
        <p:nvSpPr>
          <p:cNvPr id="113" name="Rounded Rectangle 112"/>
          <p:cNvSpPr/>
          <p:nvPr/>
        </p:nvSpPr>
        <p:spPr>
          <a:xfrm>
            <a:off x="355600" y="1265765"/>
            <a:ext cx="3928533" cy="2326403"/>
          </a:xfrm>
          <a:prstGeom prst="roundRect">
            <a:avLst/>
          </a:prstGeom>
          <a:gradFill flip="none" rotWithShape="1">
            <a:gsLst>
              <a:gs pos="13000">
                <a:schemeClr val="bg1">
                  <a:lumMod val="50000"/>
                  <a:alpha val="36000"/>
                </a:schemeClr>
              </a:gs>
              <a:gs pos="100000">
                <a:srgbClr val="FFFFFF">
                  <a:alpha val="79000"/>
                </a:srgbClr>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Shape 450"/>
          <p:cNvSpPr txBox="1"/>
          <p:nvPr/>
        </p:nvSpPr>
        <p:spPr>
          <a:xfrm>
            <a:off x="3119588" y="1627834"/>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smtClean="0">
                <a:solidFill>
                  <a:srgbClr val="404040"/>
                </a:solidFill>
                <a:latin typeface="Helvetica Neue"/>
                <a:ea typeface="Helvetica Neue"/>
                <a:cs typeface="Helvetica Neue"/>
                <a:sym typeface="Helvetica Neue"/>
              </a:rPr>
              <a:t>SIT</a:t>
            </a:r>
            <a:endParaRPr lang="en" sz="1100" b="1" dirty="0">
              <a:solidFill>
                <a:srgbClr val="404040"/>
              </a:solidFill>
              <a:latin typeface="Helvetica Neue"/>
              <a:ea typeface="Helvetica Neue"/>
              <a:cs typeface="Helvetica Neue"/>
              <a:sym typeface="Helvetica Neue"/>
            </a:endParaRPr>
          </a:p>
        </p:txBody>
      </p:sp>
      <p:sp>
        <p:nvSpPr>
          <p:cNvPr id="53" name="Shape 451"/>
          <p:cNvSpPr txBox="1"/>
          <p:nvPr/>
        </p:nvSpPr>
        <p:spPr>
          <a:xfrm>
            <a:off x="1314190" y="1627834"/>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dirty="0" smtClean="0">
                <a:solidFill>
                  <a:schemeClr val="dk1"/>
                </a:solidFill>
                <a:latin typeface="Helvetica Neue"/>
                <a:ea typeface="Helvetica Neue"/>
                <a:cs typeface="Helvetica Neue"/>
                <a:sym typeface="Helvetica Neue"/>
              </a:rPr>
              <a:t>DEV2</a:t>
            </a:r>
            <a:endParaRPr lang="en" sz="1100" dirty="0">
              <a:solidFill>
                <a:schemeClr val="dk1"/>
              </a:solidFill>
              <a:latin typeface="Helvetica Neue"/>
              <a:ea typeface="Helvetica Neue"/>
              <a:cs typeface="Helvetica Neue"/>
              <a:sym typeface="Helvetica Neue"/>
            </a:endParaRPr>
          </a:p>
        </p:txBody>
      </p:sp>
      <p:grpSp>
        <p:nvGrpSpPr>
          <p:cNvPr id="54" name="Group 53"/>
          <p:cNvGrpSpPr/>
          <p:nvPr/>
        </p:nvGrpSpPr>
        <p:grpSpPr>
          <a:xfrm>
            <a:off x="1143816" y="1876378"/>
            <a:ext cx="822075" cy="822074"/>
            <a:chOff x="2314699" y="1627745"/>
            <a:chExt cx="669805" cy="669804"/>
          </a:xfrm>
        </p:grpSpPr>
        <p:sp>
          <p:nvSpPr>
            <p:cNvPr id="55" name="Oval 54"/>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2411835" y="1759856"/>
              <a:ext cx="426396" cy="338863"/>
              <a:chOff x="3723317" y="1782695"/>
              <a:chExt cx="633716" cy="503623"/>
            </a:xfrm>
          </p:grpSpPr>
          <p:pic>
            <p:nvPicPr>
              <p:cNvPr id="57" name="Picture 56" descr="images_db.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grpSp>
        <p:nvGrpSpPr>
          <p:cNvPr id="61" name="Group 60"/>
          <p:cNvGrpSpPr/>
          <p:nvPr/>
        </p:nvGrpSpPr>
        <p:grpSpPr>
          <a:xfrm>
            <a:off x="2889945" y="1855752"/>
            <a:ext cx="822075" cy="822074"/>
            <a:chOff x="2314699" y="1627745"/>
            <a:chExt cx="669805" cy="669804"/>
          </a:xfrm>
        </p:grpSpPr>
        <p:sp>
          <p:nvSpPr>
            <p:cNvPr id="62" name="Oval 61"/>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3" name="Group 62"/>
            <p:cNvGrpSpPr/>
            <p:nvPr/>
          </p:nvGrpSpPr>
          <p:grpSpPr>
            <a:xfrm>
              <a:off x="2411835" y="1759856"/>
              <a:ext cx="426396" cy="338863"/>
              <a:chOff x="3723317" y="1782695"/>
              <a:chExt cx="633716" cy="503623"/>
            </a:xfrm>
          </p:grpSpPr>
          <p:pic>
            <p:nvPicPr>
              <p:cNvPr id="64" name="Picture 63" descr="images_db.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sp>
        <p:nvSpPr>
          <p:cNvPr id="71" name="TextBox 70"/>
          <p:cNvSpPr txBox="1"/>
          <p:nvPr/>
        </p:nvSpPr>
        <p:spPr>
          <a:xfrm>
            <a:off x="1856302" y="2173994"/>
            <a:ext cx="1643935" cy="369332"/>
          </a:xfrm>
          <a:prstGeom prst="rect">
            <a:avLst/>
          </a:prstGeom>
          <a:noFill/>
        </p:spPr>
        <p:txBody>
          <a:bodyPr wrap="square" rtlCol="0">
            <a:spAutoFit/>
          </a:bodyPr>
          <a:lstStyle/>
          <a:p>
            <a:r>
              <a:rPr lang="en-US" kern="1200" dirty="0" smtClean="0">
                <a:solidFill>
                  <a:srgbClr val="AC0D1E"/>
                </a:solidFill>
              </a:rPr>
              <a:t> </a:t>
            </a:r>
            <a:r>
              <a:rPr lang="en-US" kern="1200" dirty="0">
                <a:solidFill>
                  <a:srgbClr val="AC0D1E"/>
                </a:solidFill>
              </a:rPr>
              <a:t>► </a:t>
            </a:r>
            <a:r>
              <a:rPr lang="en-US" kern="1200" dirty="0" smtClean="0">
                <a:solidFill>
                  <a:srgbClr val="AC0D1E"/>
                </a:solidFill>
              </a:rPr>
              <a:t> ►  </a:t>
            </a:r>
            <a:r>
              <a:rPr lang="en-US" dirty="0">
                <a:solidFill>
                  <a:srgbClr val="AC0D1E"/>
                </a:solidFill>
              </a:rPr>
              <a:t>► </a:t>
            </a:r>
            <a:endParaRPr lang="en-US" kern="1200" dirty="0"/>
          </a:p>
        </p:txBody>
      </p:sp>
      <p:sp>
        <p:nvSpPr>
          <p:cNvPr id="97" name="Isosceles Triangle 96"/>
          <p:cNvSpPr/>
          <p:nvPr/>
        </p:nvSpPr>
        <p:spPr>
          <a:xfrm>
            <a:off x="1456268" y="2358027"/>
            <a:ext cx="236423" cy="643402"/>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89" name="Group 88"/>
          <p:cNvGrpSpPr/>
          <p:nvPr/>
        </p:nvGrpSpPr>
        <p:grpSpPr>
          <a:xfrm>
            <a:off x="1262389" y="2786490"/>
            <a:ext cx="692357" cy="771810"/>
            <a:chOff x="2418624" y="3769165"/>
            <a:chExt cx="692357" cy="771810"/>
          </a:xfrm>
        </p:grpSpPr>
        <p:pic>
          <p:nvPicPr>
            <p:cNvPr id="90" name="Shape 446"/>
            <p:cNvPicPr preferRelativeResize="0"/>
            <p:nvPr/>
          </p:nvPicPr>
          <p:blipFill rotWithShape="1">
            <a:blip r:embed="rId5">
              <a:alphaModFix/>
            </a:blip>
            <a:srcRect/>
            <a:stretch/>
          </p:blipFill>
          <p:spPr>
            <a:xfrm>
              <a:off x="2494827" y="3769165"/>
              <a:ext cx="467099" cy="470700"/>
            </a:xfrm>
            <a:prstGeom prst="rect">
              <a:avLst/>
            </a:prstGeom>
            <a:noFill/>
            <a:ln>
              <a:noFill/>
            </a:ln>
          </p:spPr>
        </p:pic>
        <p:sp>
          <p:nvSpPr>
            <p:cNvPr id="91" name="Shape 457"/>
            <p:cNvSpPr txBox="1"/>
            <p:nvPr/>
          </p:nvSpPr>
          <p:spPr>
            <a:xfrm>
              <a:off x="2418624" y="4212776"/>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1 TB</a:t>
              </a:r>
            </a:p>
          </p:txBody>
        </p:sp>
        <p:sp>
          <p:nvSpPr>
            <p:cNvPr id="92" name="Shape 461"/>
            <p:cNvSpPr txBox="1"/>
            <p:nvPr/>
          </p:nvSpPr>
          <p:spPr>
            <a:xfrm>
              <a:off x="2510082" y="3886268"/>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smtClean="0">
                  <a:solidFill>
                    <a:srgbClr val="FFFFFF"/>
                  </a:solidFill>
                  <a:latin typeface="Helvetica Neue"/>
                  <a:ea typeface="Helvetica Neue"/>
                  <a:cs typeface="Helvetica Neue"/>
                  <a:sym typeface="Helvetica Neue"/>
                </a:rPr>
                <a:t>VDB</a:t>
              </a:r>
              <a:endParaRPr lang="en" sz="1000" dirty="0">
                <a:solidFill>
                  <a:srgbClr val="FFFFFF"/>
                </a:solidFill>
                <a:latin typeface="Helvetica Neue"/>
                <a:ea typeface="Helvetica Neue"/>
                <a:cs typeface="Helvetica Neue"/>
                <a:sym typeface="Helvetica Neue"/>
              </a:endParaRPr>
            </a:p>
          </p:txBody>
        </p:sp>
      </p:grpSp>
      <p:sp>
        <p:nvSpPr>
          <p:cNvPr id="98" name="Isosceles Triangle 97"/>
          <p:cNvSpPr/>
          <p:nvPr/>
        </p:nvSpPr>
        <p:spPr>
          <a:xfrm>
            <a:off x="3118589" y="2339259"/>
            <a:ext cx="422372"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93" name="Group 92"/>
          <p:cNvGrpSpPr/>
          <p:nvPr/>
        </p:nvGrpSpPr>
        <p:grpSpPr>
          <a:xfrm>
            <a:off x="2928783" y="2712117"/>
            <a:ext cx="778934" cy="774448"/>
            <a:chOff x="4373415" y="3759653"/>
            <a:chExt cx="948783" cy="943320"/>
          </a:xfrm>
        </p:grpSpPr>
        <p:pic>
          <p:nvPicPr>
            <p:cNvPr id="94" name="Shape 448"/>
            <p:cNvPicPr preferRelativeResize="0"/>
            <p:nvPr/>
          </p:nvPicPr>
          <p:blipFill rotWithShape="1">
            <a:blip r:embed="rId6">
              <a:alphaModFix/>
            </a:blip>
            <a:srcRect/>
            <a:stretch/>
          </p:blipFill>
          <p:spPr>
            <a:xfrm>
              <a:off x="4502694" y="3759653"/>
              <a:ext cx="726687" cy="663421"/>
            </a:xfrm>
            <a:prstGeom prst="rect">
              <a:avLst/>
            </a:prstGeom>
            <a:noFill/>
            <a:ln>
              <a:noFill/>
            </a:ln>
          </p:spPr>
        </p:pic>
        <p:sp>
          <p:nvSpPr>
            <p:cNvPr id="96" name="Shape 460"/>
            <p:cNvSpPr txBox="1"/>
            <p:nvPr/>
          </p:nvSpPr>
          <p:spPr>
            <a:xfrm>
              <a:off x="4576167" y="3924169"/>
              <a:ext cx="600898" cy="3281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smtClean="0">
                  <a:solidFill>
                    <a:srgbClr val="FFFFFF"/>
                  </a:solidFill>
                  <a:latin typeface="Helvetica Neue"/>
                  <a:ea typeface="Helvetica Neue"/>
                  <a:cs typeface="Helvetica Neue"/>
                  <a:sym typeface="Helvetica Neue"/>
                </a:rPr>
                <a:t>VDB</a:t>
              </a:r>
              <a:endParaRPr lang="en" sz="1000" dirty="0">
                <a:solidFill>
                  <a:srgbClr val="FFFFFF"/>
                </a:solidFill>
                <a:latin typeface="Helvetica Neue"/>
                <a:ea typeface="Helvetica Neue"/>
                <a:cs typeface="Helvetica Neue"/>
                <a:sym typeface="Helvetica Neue"/>
              </a:endParaRPr>
            </a:p>
          </p:txBody>
        </p:sp>
        <p:sp>
          <p:nvSpPr>
            <p:cNvPr id="95" name="Shape 458"/>
            <p:cNvSpPr txBox="1"/>
            <p:nvPr/>
          </p:nvSpPr>
          <p:spPr>
            <a:xfrm>
              <a:off x="4373415" y="4374775"/>
              <a:ext cx="948783" cy="3281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dirty="0" smtClean="0">
                  <a:solidFill>
                    <a:schemeClr val="dk1"/>
                  </a:solidFill>
                  <a:latin typeface="Helvetica Neue"/>
                  <a:ea typeface="Helvetica Neue"/>
                  <a:cs typeface="Helvetica Neue"/>
                  <a:sym typeface="Helvetica Neue"/>
                </a:rPr>
                <a:t>1-6</a:t>
              </a:r>
              <a:r>
                <a:rPr lang="en" sz="1200" dirty="0" smtClean="0">
                  <a:solidFill>
                    <a:schemeClr val="dk1"/>
                  </a:solidFill>
                  <a:latin typeface="Helvetica Neue"/>
                  <a:ea typeface="Helvetica Neue"/>
                  <a:cs typeface="Helvetica Neue"/>
                  <a:sym typeface="Helvetica Neue"/>
                </a:rPr>
                <a:t> </a:t>
              </a:r>
              <a:r>
                <a:rPr lang="en" sz="1200" dirty="0">
                  <a:solidFill>
                    <a:schemeClr val="dk1"/>
                  </a:solidFill>
                  <a:latin typeface="Helvetica Neue"/>
                  <a:ea typeface="Helvetica Neue"/>
                  <a:cs typeface="Helvetica Neue"/>
                  <a:sym typeface="Helvetica Neue"/>
                </a:rPr>
                <a:t>TB</a:t>
              </a:r>
            </a:p>
          </p:txBody>
        </p:sp>
      </p:grpSp>
      <p:sp>
        <p:nvSpPr>
          <p:cNvPr id="114" name="Shape 450"/>
          <p:cNvSpPr txBox="1"/>
          <p:nvPr/>
        </p:nvSpPr>
        <p:spPr>
          <a:xfrm>
            <a:off x="521378" y="1332640"/>
            <a:ext cx="2529974" cy="32819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200" b="1" dirty="0" smtClean="0">
                <a:solidFill>
                  <a:srgbClr val="FFFFFF"/>
                </a:solidFill>
                <a:latin typeface="Helvetica Neue"/>
                <a:ea typeface="Helvetica Neue"/>
                <a:cs typeface="Helvetica Neue"/>
                <a:sym typeface="Helvetica Neue"/>
              </a:rPr>
              <a:t>CUSTOMERS APP</a:t>
            </a:r>
            <a:endParaRPr lang="en" sz="1200" b="1" dirty="0">
              <a:solidFill>
                <a:srgbClr val="FFFFFF"/>
              </a:solidFill>
              <a:latin typeface="Helvetica Neue"/>
              <a:ea typeface="Helvetica Neue"/>
              <a:cs typeface="Helvetica Neue"/>
              <a:sym typeface="Helvetica Neue"/>
            </a:endParaRPr>
          </a:p>
        </p:txBody>
      </p:sp>
      <p:sp>
        <p:nvSpPr>
          <p:cNvPr id="141" name="Rounded Rectangle 140"/>
          <p:cNvSpPr/>
          <p:nvPr/>
        </p:nvSpPr>
        <p:spPr>
          <a:xfrm>
            <a:off x="364067" y="3812136"/>
            <a:ext cx="3928533" cy="2326403"/>
          </a:xfrm>
          <a:prstGeom prst="roundRect">
            <a:avLst/>
          </a:prstGeom>
          <a:gradFill flip="none" rotWithShape="1">
            <a:gsLst>
              <a:gs pos="13000">
                <a:schemeClr val="bg1">
                  <a:lumMod val="50000"/>
                  <a:alpha val="36000"/>
                </a:schemeClr>
              </a:gs>
              <a:gs pos="100000">
                <a:srgbClr val="FFFFFF">
                  <a:alpha val="79000"/>
                </a:srgbClr>
              </a:gs>
            </a:gsLst>
            <a:path path="circle">
              <a:fillToRect r="100000" b="100000"/>
            </a:path>
            <a:tileRect l="-100000" t="-100000"/>
          </a:gradFill>
          <a:ln w="34925">
            <a:noFill/>
            <a:prstDash val="sysDash"/>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Shape 450"/>
          <p:cNvSpPr txBox="1"/>
          <p:nvPr/>
        </p:nvSpPr>
        <p:spPr>
          <a:xfrm>
            <a:off x="3119588" y="4182672"/>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smtClean="0">
                <a:solidFill>
                  <a:srgbClr val="404040"/>
                </a:solidFill>
                <a:latin typeface="Helvetica Neue"/>
                <a:ea typeface="Helvetica Neue"/>
                <a:cs typeface="Helvetica Neue"/>
                <a:sym typeface="Helvetica Neue"/>
              </a:rPr>
              <a:t>SIT</a:t>
            </a:r>
            <a:endParaRPr lang="en" sz="1100" b="1" dirty="0">
              <a:solidFill>
                <a:srgbClr val="404040"/>
              </a:solidFill>
              <a:latin typeface="Helvetica Neue"/>
              <a:ea typeface="Helvetica Neue"/>
              <a:cs typeface="Helvetica Neue"/>
              <a:sym typeface="Helvetica Neue"/>
            </a:endParaRPr>
          </a:p>
        </p:txBody>
      </p:sp>
      <p:sp>
        <p:nvSpPr>
          <p:cNvPr id="143" name="Shape 451"/>
          <p:cNvSpPr txBox="1"/>
          <p:nvPr/>
        </p:nvSpPr>
        <p:spPr>
          <a:xfrm>
            <a:off x="1314190" y="4182672"/>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b="1" dirty="0">
                <a:solidFill>
                  <a:srgbClr val="404040"/>
                </a:solidFill>
                <a:latin typeface="Helvetica Neue"/>
                <a:ea typeface="Helvetica Neue"/>
                <a:cs typeface="Helvetica Neue"/>
                <a:sym typeface="Helvetica Neue"/>
              </a:rPr>
              <a:t>DEV</a:t>
            </a:r>
          </a:p>
        </p:txBody>
      </p:sp>
      <p:grpSp>
        <p:nvGrpSpPr>
          <p:cNvPr id="144" name="Group 143"/>
          <p:cNvGrpSpPr/>
          <p:nvPr/>
        </p:nvGrpSpPr>
        <p:grpSpPr>
          <a:xfrm>
            <a:off x="1143816" y="4431216"/>
            <a:ext cx="822075" cy="822074"/>
            <a:chOff x="2314699" y="1627745"/>
            <a:chExt cx="669805" cy="669804"/>
          </a:xfrm>
        </p:grpSpPr>
        <p:sp>
          <p:nvSpPr>
            <p:cNvPr id="145" name="Oval 144"/>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6" name="Group 145"/>
            <p:cNvGrpSpPr/>
            <p:nvPr/>
          </p:nvGrpSpPr>
          <p:grpSpPr>
            <a:xfrm>
              <a:off x="2411835" y="1759856"/>
              <a:ext cx="426396" cy="338863"/>
              <a:chOff x="3723317" y="1782695"/>
              <a:chExt cx="633716" cy="503623"/>
            </a:xfrm>
          </p:grpSpPr>
          <p:pic>
            <p:nvPicPr>
              <p:cNvPr id="147" name="Picture 146" descr="images_db.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148" name="Picture 147"/>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grpSp>
        <p:nvGrpSpPr>
          <p:cNvPr id="149" name="Group 148"/>
          <p:cNvGrpSpPr/>
          <p:nvPr/>
        </p:nvGrpSpPr>
        <p:grpSpPr>
          <a:xfrm>
            <a:off x="2889945" y="4410590"/>
            <a:ext cx="822075" cy="822074"/>
            <a:chOff x="2314699" y="1627745"/>
            <a:chExt cx="669805" cy="669804"/>
          </a:xfrm>
        </p:grpSpPr>
        <p:sp>
          <p:nvSpPr>
            <p:cNvPr id="150" name="Oval 149"/>
            <p:cNvSpPr/>
            <p:nvPr/>
          </p:nvSpPr>
          <p:spPr>
            <a:xfrm>
              <a:off x="2314699" y="1627745"/>
              <a:ext cx="669805" cy="669804"/>
            </a:xfrm>
            <a:prstGeom prst="ellipse">
              <a:avLst/>
            </a:prstGeom>
            <a:solidFill>
              <a:schemeClr val="bg1">
                <a:lumMod val="8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1" name="Group 150"/>
            <p:cNvGrpSpPr/>
            <p:nvPr/>
          </p:nvGrpSpPr>
          <p:grpSpPr>
            <a:xfrm>
              <a:off x="2411835" y="1759856"/>
              <a:ext cx="426396" cy="338863"/>
              <a:chOff x="3723317" y="1782695"/>
              <a:chExt cx="633716" cy="503623"/>
            </a:xfrm>
          </p:grpSpPr>
          <p:pic>
            <p:nvPicPr>
              <p:cNvPr id="152" name="Picture 151" descr="images_db.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025829" y="1823357"/>
                <a:ext cx="331204" cy="374400"/>
              </a:xfrm>
              <a:prstGeom prst="rect">
                <a:avLst/>
              </a:prstGeom>
            </p:spPr>
          </p:pic>
          <p:pic>
            <p:nvPicPr>
              <p:cNvPr id="153" name="Picture 15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723317" y="1782695"/>
                <a:ext cx="499778" cy="503623"/>
              </a:xfrm>
              <a:prstGeom prst="rect">
                <a:avLst/>
              </a:prstGeom>
            </p:spPr>
          </p:pic>
        </p:grpSp>
      </p:grpSp>
      <p:sp>
        <p:nvSpPr>
          <p:cNvPr id="154" name="TextBox 153"/>
          <p:cNvSpPr txBox="1"/>
          <p:nvPr/>
        </p:nvSpPr>
        <p:spPr>
          <a:xfrm>
            <a:off x="1856302" y="4720365"/>
            <a:ext cx="1643935" cy="369332"/>
          </a:xfrm>
          <a:prstGeom prst="rect">
            <a:avLst/>
          </a:prstGeom>
          <a:noFill/>
        </p:spPr>
        <p:txBody>
          <a:bodyPr wrap="square" rtlCol="0">
            <a:spAutoFit/>
          </a:bodyPr>
          <a:lstStyle/>
          <a:p>
            <a:r>
              <a:rPr lang="en-US" kern="1200" dirty="0" smtClean="0">
                <a:solidFill>
                  <a:srgbClr val="AC0D1E"/>
                </a:solidFill>
              </a:rPr>
              <a:t> </a:t>
            </a:r>
            <a:r>
              <a:rPr lang="en-US" kern="1200" dirty="0">
                <a:solidFill>
                  <a:srgbClr val="AC0D1E"/>
                </a:solidFill>
              </a:rPr>
              <a:t>► </a:t>
            </a:r>
            <a:r>
              <a:rPr lang="en-US" dirty="0" smtClean="0">
                <a:solidFill>
                  <a:srgbClr val="AC0D1E"/>
                </a:solidFill>
              </a:rPr>
              <a:t> ►  </a:t>
            </a:r>
            <a:r>
              <a:rPr lang="en-US" dirty="0">
                <a:solidFill>
                  <a:srgbClr val="AC0D1E"/>
                </a:solidFill>
              </a:rPr>
              <a:t>► </a:t>
            </a:r>
            <a:endParaRPr lang="en-US" kern="1200" dirty="0"/>
          </a:p>
        </p:txBody>
      </p:sp>
      <p:sp>
        <p:nvSpPr>
          <p:cNvPr id="155" name="Isosceles Triangle 154"/>
          <p:cNvSpPr/>
          <p:nvPr/>
        </p:nvSpPr>
        <p:spPr>
          <a:xfrm>
            <a:off x="1456268" y="4912865"/>
            <a:ext cx="236423" cy="643402"/>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56" name="Group 155"/>
          <p:cNvGrpSpPr/>
          <p:nvPr/>
        </p:nvGrpSpPr>
        <p:grpSpPr>
          <a:xfrm>
            <a:off x="1262389" y="5341328"/>
            <a:ext cx="692357" cy="771810"/>
            <a:chOff x="2418624" y="3769165"/>
            <a:chExt cx="692357" cy="771810"/>
          </a:xfrm>
        </p:grpSpPr>
        <p:pic>
          <p:nvPicPr>
            <p:cNvPr id="157" name="Shape 446"/>
            <p:cNvPicPr preferRelativeResize="0"/>
            <p:nvPr/>
          </p:nvPicPr>
          <p:blipFill rotWithShape="1">
            <a:blip r:embed="rId5">
              <a:alphaModFix/>
            </a:blip>
            <a:srcRect/>
            <a:stretch/>
          </p:blipFill>
          <p:spPr>
            <a:xfrm>
              <a:off x="2494827" y="3769165"/>
              <a:ext cx="467099" cy="470700"/>
            </a:xfrm>
            <a:prstGeom prst="rect">
              <a:avLst/>
            </a:prstGeom>
            <a:noFill/>
            <a:ln>
              <a:noFill/>
            </a:ln>
          </p:spPr>
        </p:pic>
        <p:sp>
          <p:nvSpPr>
            <p:cNvPr id="158" name="Shape 457"/>
            <p:cNvSpPr txBox="1"/>
            <p:nvPr/>
          </p:nvSpPr>
          <p:spPr>
            <a:xfrm>
              <a:off x="2418624" y="4212776"/>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1 TB</a:t>
              </a:r>
            </a:p>
          </p:txBody>
        </p:sp>
        <p:sp>
          <p:nvSpPr>
            <p:cNvPr id="159" name="Shape 461"/>
            <p:cNvSpPr txBox="1"/>
            <p:nvPr/>
          </p:nvSpPr>
          <p:spPr>
            <a:xfrm>
              <a:off x="2510082" y="3886268"/>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smtClean="0">
                  <a:solidFill>
                    <a:srgbClr val="FFFFFF"/>
                  </a:solidFill>
                  <a:latin typeface="Helvetica Neue"/>
                  <a:ea typeface="Helvetica Neue"/>
                  <a:cs typeface="Helvetica Neue"/>
                  <a:sym typeface="Helvetica Neue"/>
                </a:rPr>
                <a:t>VDB</a:t>
              </a:r>
              <a:endParaRPr lang="en" sz="1000" dirty="0">
                <a:solidFill>
                  <a:srgbClr val="FFFFFF"/>
                </a:solidFill>
                <a:latin typeface="Helvetica Neue"/>
                <a:ea typeface="Helvetica Neue"/>
                <a:cs typeface="Helvetica Neue"/>
                <a:sym typeface="Helvetica Neue"/>
              </a:endParaRPr>
            </a:p>
          </p:txBody>
        </p:sp>
      </p:grpSp>
      <p:sp>
        <p:nvSpPr>
          <p:cNvPr id="160" name="Isosceles Triangle 159"/>
          <p:cNvSpPr/>
          <p:nvPr/>
        </p:nvSpPr>
        <p:spPr>
          <a:xfrm>
            <a:off x="3118589" y="4894097"/>
            <a:ext cx="422372"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61" name="Group 160"/>
          <p:cNvGrpSpPr/>
          <p:nvPr/>
        </p:nvGrpSpPr>
        <p:grpSpPr>
          <a:xfrm>
            <a:off x="2928783" y="5266955"/>
            <a:ext cx="778934" cy="774448"/>
            <a:chOff x="4373415" y="3759653"/>
            <a:chExt cx="948783" cy="943320"/>
          </a:xfrm>
        </p:grpSpPr>
        <p:pic>
          <p:nvPicPr>
            <p:cNvPr id="162" name="Shape 448"/>
            <p:cNvPicPr preferRelativeResize="0"/>
            <p:nvPr/>
          </p:nvPicPr>
          <p:blipFill rotWithShape="1">
            <a:blip r:embed="rId6">
              <a:alphaModFix/>
            </a:blip>
            <a:srcRect/>
            <a:stretch/>
          </p:blipFill>
          <p:spPr>
            <a:xfrm>
              <a:off x="4502694" y="3759653"/>
              <a:ext cx="726687" cy="663421"/>
            </a:xfrm>
            <a:prstGeom prst="rect">
              <a:avLst/>
            </a:prstGeom>
            <a:noFill/>
            <a:ln>
              <a:noFill/>
            </a:ln>
          </p:spPr>
        </p:pic>
        <p:sp>
          <p:nvSpPr>
            <p:cNvPr id="163" name="Shape 460"/>
            <p:cNvSpPr txBox="1"/>
            <p:nvPr/>
          </p:nvSpPr>
          <p:spPr>
            <a:xfrm>
              <a:off x="4576167" y="3924169"/>
              <a:ext cx="600898" cy="3281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smtClean="0">
                  <a:solidFill>
                    <a:srgbClr val="FFFFFF"/>
                  </a:solidFill>
                  <a:latin typeface="Helvetica Neue"/>
                  <a:ea typeface="Helvetica Neue"/>
                  <a:cs typeface="Helvetica Neue"/>
                  <a:sym typeface="Helvetica Neue"/>
                </a:rPr>
                <a:t>VDB</a:t>
              </a:r>
              <a:endParaRPr lang="en" sz="1000" dirty="0">
                <a:solidFill>
                  <a:srgbClr val="FFFFFF"/>
                </a:solidFill>
                <a:latin typeface="Helvetica Neue"/>
                <a:ea typeface="Helvetica Neue"/>
                <a:cs typeface="Helvetica Neue"/>
                <a:sym typeface="Helvetica Neue"/>
              </a:endParaRPr>
            </a:p>
          </p:txBody>
        </p:sp>
        <p:sp>
          <p:nvSpPr>
            <p:cNvPr id="164" name="Shape 458"/>
            <p:cNvSpPr txBox="1"/>
            <p:nvPr/>
          </p:nvSpPr>
          <p:spPr>
            <a:xfrm>
              <a:off x="4373415" y="4374775"/>
              <a:ext cx="948783" cy="3281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dirty="0" smtClean="0">
                  <a:solidFill>
                    <a:schemeClr val="dk1"/>
                  </a:solidFill>
                  <a:latin typeface="Helvetica Neue"/>
                  <a:ea typeface="Helvetica Neue"/>
                  <a:cs typeface="Helvetica Neue"/>
                  <a:sym typeface="Helvetica Neue"/>
                </a:rPr>
                <a:t>1-6</a:t>
              </a:r>
              <a:r>
                <a:rPr lang="en" sz="1200" dirty="0" smtClean="0">
                  <a:solidFill>
                    <a:schemeClr val="dk1"/>
                  </a:solidFill>
                  <a:latin typeface="Helvetica Neue"/>
                  <a:ea typeface="Helvetica Neue"/>
                  <a:cs typeface="Helvetica Neue"/>
                  <a:sym typeface="Helvetica Neue"/>
                </a:rPr>
                <a:t> </a:t>
              </a:r>
              <a:r>
                <a:rPr lang="en" sz="1200" dirty="0">
                  <a:solidFill>
                    <a:schemeClr val="dk1"/>
                  </a:solidFill>
                  <a:latin typeface="Helvetica Neue"/>
                  <a:ea typeface="Helvetica Neue"/>
                  <a:cs typeface="Helvetica Neue"/>
                  <a:sym typeface="Helvetica Neue"/>
                </a:rPr>
                <a:t>TB</a:t>
              </a:r>
            </a:p>
          </p:txBody>
        </p:sp>
      </p:grpSp>
      <p:sp>
        <p:nvSpPr>
          <p:cNvPr id="165" name="Shape 450"/>
          <p:cNvSpPr txBox="1"/>
          <p:nvPr/>
        </p:nvSpPr>
        <p:spPr>
          <a:xfrm>
            <a:off x="521378" y="3887478"/>
            <a:ext cx="2529974" cy="32819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200" b="1" dirty="0" smtClean="0">
                <a:solidFill>
                  <a:schemeClr val="bg1"/>
                </a:solidFill>
                <a:latin typeface="Helvetica Neue"/>
                <a:ea typeface="Helvetica Neue"/>
                <a:cs typeface="Helvetica Neue"/>
                <a:sym typeface="Helvetica Neue"/>
              </a:rPr>
              <a:t>SUPPLIERS APP</a:t>
            </a:r>
            <a:endParaRPr lang="en" sz="1200" b="1" dirty="0">
              <a:solidFill>
                <a:schemeClr val="bg1"/>
              </a:solidFill>
              <a:latin typeface="Helvetica Neue"/>
              <a:ea typeface="Helvetica Neue"/>
              <a:cs typeface="Helvetica Neue"/>
              <a:sym typeface="Helvetica Neue"/>
            </a:endParaRPr>
          </a:p>
        </p:txBody>
      </p:sp>
      <p:cxnSp>
        <p:nvCxnSpPr>
          <p:cNvPr id="125" name="Straight Connector 124"/>
          <p:cNvCxnSpPr/>
          <p:nvPr/>
        </p:nvCxnSpPr>
        <p:spPr>
          <a:xfrm>
            <a:off x="3707717" y="2358027"/>
            <a:ext cx="1120895" cy="936533"/>
          </a:xfrm>
          <a:prstGeom prst="line">
            <a:avLst/>
          </a:prstGeom>
          <a:ln w="3175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3720487" y="3670797"/>
            <a:ext cx="1108125" cy="1265327"/>
          </a:xfrm>
          <a:prstGeom prst="line">
            <a:avLst/>
          </a:prstGeom>
          <a:ln w="3175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9" name="Text Placeholder 2"/>
          <p:cNvSpPr txBox="1">
            <a:spLocks/>
          </p:cNvSpPr>
          <p:nvPr/>
        </p:nvSpPr>
        <p:spPr>
          <a:xfrm>
            <a:off x="4368803" y="1557865"/>
            <a:ext cx="4737100" cy="499535"/>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800" dirty="0" smtClean="0"/>
              <a:t>20TB virtual 8TB real </a:t>
            </a:r>
          </a:p>
        </p:txBody>
      </p:sp>
      <p:sp>
        <p:nvSpPr>
          <p:cNvPr id="171" name="Text Placeholder 2"/>
          <p:cNvSpPr txBox="1">
            <a:spLocks/>
          </p:cNvSpPr>
          <p:nvPr/>
        </p:nvSpPr>
        <p:spPr>
          <a:xfrm>
            <a:off x="4377270" y="2010887"/>
            <a:ext cx="4737100" cy="701230"/>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endParaRPr lang="en-US" sz="1800" dirty="0" smtClean="0"/>
          </a:p>
        </p:txBody>
      </p:sp>
      <p:grpSp>
        <p:nvGrpSpPr>
          <p:cNvPr id="12" name="Group 11"/>
          <p:cNvGrpSpPr/>
          <p:nvPr/>
        </p:nvGrpSpPr>
        <p:grpSpPr>
          <a:xfrm>
            <a:off x="1207316" y="3358179"/>
            <a:ext cx="4410690" cy="2565400"/>
            <a:chOff x="1207316" y="3358179"/>
            <a:chExt cx="4410690" cy="2565400"/>
          </a:xfrm>
        </p:grpSpPr>
        <p:cxnSp>
          <p:nvCxnSpPr>
            <p:cNvPr id="5" name="Straight Connector 4"/>
            <p:cNvCxnSpPr/>
            <p:nvPr/>
          </p:nvCxnSpPr>
          <p:spPr>
            <a:xfrm>
              <a:off x="1207316" y="3358179"/>
              <a:ext cx="698500" cy="0"/>
            </a:xfrm>
            <a:prstGeom prst="line">
              <a:avLst/>
            </a:prstGeom>
            <a:ln w="317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933016" y="3358179"/>
              <a:ext cx="698500" cy="0"/>
            </a:xfrm>
            <a:prstGeom prst="line">
              <a:avLst/>
            </a:prstGeom>
            <a:ln w="317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207316" y="5923579"/>
              <a:ext cx="698500" cy="0"/>
            </a:xfrm>
            <a:prstGeom prst="line">
              <a:avLst/>
            </a:prstGeom>
            <a:ln w="317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919506" y="4645018"/>
              <a:ext cx="698500" cy="0"/>
            </a:xfrm>
            <a:prstGeom prst="line">
              <a:avLst/>
            </a:prstGeom>
            <a:ln w="317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021987" y="5923579"/>
              <a:ext cx="698500" cy="0"/>
            </a:xfrm>
            <a:prstGeom prst="line">
              <a:avLst/>
            </a:prstGeom>
            <a:ln w="317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4381503" y="1090199"/>
            <a:ext cx="4737100" cy="4108614"/>
            <a:chOff x="4381503" y="1090199"/>
            <a:chExt cx="4737100" cy="4108614"/>
          </a:xfrm>
        </p:grpSpPr>
        <p:cxnSp>
          <p:nvCxnSpPr>
            <p:cNvPr id="170" name="Straight Arrow Connector 169"/>
            <p:cNvCxnSpPr/>
            <p:nvPr/>
          </p:nvCxnSpPr>
          <p:spPr>
            <a:xfrm flipV="1">
              <a:off x="6850627" y="3774791"/>
              <a:ext cx="1" cy="628650"/>
            </a:xfrm>
            <a:prstGeom prst="straightConnector1">
              <a:avLst/>
            </a:prstGeom>
            <a:ln w="19050">
              <a:solidFill>
                <a:schemeClr val="tx1">
                  <a:lumMod val="65000"/>
                  <a:lumOff val="35000"/>
                </a:schemeClr>
              </a:solidFill>
              <a:prstDash val="sysDot"/>
              <a:headEnd type="none"/>
              <a:tailEnd type="non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4381503" y="1090199"/>
              <a:ext cx="4737100" cy="4108614"/>
              <a:chOff x="4381503" y="1090199"/>
              <a:chExt cx="4737100" cy="4108614"/>
            </a:xfrm>
          </p:grpSpPr>
          <p:grpSp>
            <p:nvGrpSpPr>
              <p:cNvPr id="9" name="Group 8"/>
              <p:cNvGrpSpPr/>
              <p:nvPr/>
            </p:nvGrpSpPr>
            <p:grpSpPr>
              <a:xfrm>
                <a:off x="5981198" y="1970786"/>
                <a:ext cx="2263351" cy="3228027"/>
                <a:chOff x="5981198" y="1970786"/>
                <a:chExt cx="2263351" cy="3228027"/>
              </a:xfrm>
            </p:grpSpPr>
            <p:sp>
              <p:nvSpPr>
                <p:cNvPr id="137" name="Isosceles Triangle 136"/>
                <p:cNvSpPr/>
                <p:nvPr/>
              </p:nvSpPr>
              <p:spPr>
                <a:xfrm rot="16200000">
                  <a:off x="6004091" y="2958356"/>
                  <a:ext cx="3228027" cy="125288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6" name="Picture 85" descr="delphix-engine.png"/>
                <p:cNvPicPr>
                  <a:picLocks noChangeAspect="1"/>
                </p:cNvPicPr>
                <p:nvPr/>
              </p:nvPicPr>
              <p:blipFill rotWithShape="1">
                <a:blip r:embed="rId7">
                  <a:extLst>
                    <a:ext uri="{28A0092B-C50C-407E-A947-70E740481C1C}">
                      <a14:useLocalDpi xmlns:a14="http://schemas.microsoft.com/office/drawing/2010/main" xmlns="" val="0"/>
                    </a:ext>
                  </a:extLst>
                </a:blip>
                <a:srcRect l="-22331" t="-3884" r="-18123" b="4099"/>
                <a:stretch/>
              </p:blipFill>
              <p:spPr>
                <a:xfrm>
                  <a:off x="5981198" y="3270777"/>
                  <a:ext cx="1708250" cy="515781"/>
                </a:xfrm>
                <a:prstGeom prst="rect">
                  <a:avLst/>
                </a:prstGeom>
                <a:noFill/>
                <a:ln w="19050" cmpd="sng">
                  <a:noFill/>
                  <a:prstDash val="dot"/>
                </a:ln>
              </p:spPr>
            </p:pic>
            <p:pic>
              <p:nvPicPr>
                <p:cNvPr id="168" name="Picture 22" descr="ICON_StorageArray_Q408"/>
                <p:cNvPicPr>
                  <a:picLocks noChangeAspect="1" noChangeArrowheads="1"/>
                </p:cNvPicPr>
                <p:nvPr/>
              </p:nvPicPr>
              <p:blipFill>
                <a:blip r:embed="rId8"/>
                <a:srcRect/>
                <a:stretch>
                  <a:fillRect/>
                </a:stretch>
              </p:blipFill>
              <p:spPr bwMode="auto">
                <a:xfrm>
                  <a:off x="6387293" y="4390857"/>
                  <a:ext cx="892800" cy="553733"/>
                </a:xfrm>
                <a:prstGeom prst="rect">
                  <a:avLst/>
                </a:prstGeom>
                <a:noFill/>
                <a:ln w="9525">
                  <a:noFill/>
                  <a:miter lim="800000"/>
                  <a:headEnd/>
                  <a:tailEnd/>
                </a:ln>
              </p:spPr>
            </p:pic>
          </p:grpSp>
          <p:sp>
            <p:nvSpPr>
              <p:cNvPr id="115" name="Text Placeholder 2"/>
              <p:cNvSpPr txBox="1">
                <a:spLocks/>
              </p:cNvSpPr>
              <p:nvPr/>
            </p:nvSpPr>
            <p:spPr>
              <a:xfrm>
                <a:off x="4381503" y="1090199"/>
                <a:ext cx="4737100" cy="499535"/>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800" dirty="0" smtClean="0"/>
                  <a:t>Sync with production</a:t>
                </a:r>
              </a:p>
            </p:txBody>
          </p:sp>
        </p:grpSp>
      </p:grpSp>
      <p:grpSp>
        <p:nvGrpSpPr>
          <p:cNvPr id="14" name="Group 13"/>
          <p:cNvGrpSpPr/>
          <p:nvPr/>
        </p:nvGrpSpPr>
        <p:grpSpPr>
          <a:xfrm>
            <a:off x="4828612" y="2512260"/>
            <a:ext cx="827700" cy="2314436"/>
            <a:chOff x="6181291" y="2775662"/>
            <a:chExt cx="827700" cy="2314436"/>
          </a:xfrm>
        </p:grpSpPr>
        <p:sp>
          <p:nvSpPr>
            <p:cNvPr id="109" name="Shape 450"/>
            <p:cNvSpPr txBox="1"/>
            <p:nvPr/>
          </p:nvSpPr>
          <p:spPr>
            <a:xfrm>
              <a:off x="6272185" y="2775662"/>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dirty="0" smtClean="0">
                  <a:solidFill>
                    <a:schemeClr val="dk1"/>
                  </a:solidFill>
                  <a:latin typeface="Helvetica Neue"/>
                  <a:ea typeface="Helvetica Neue"/>
                  <a:cs typeface="Helvetica Neue"/>
                  <a:sym typeface="Helvetica Neue"/>
                </a:rPr>
                <a:t>QAT2</a:t>
              </a:r>
              <a:endParaRPr lang="en" sz="1100" dirty="0">
                <a:solidFill>
                  <a:schemeClr val="dk1"/>
                </a:solidFill>
                <a:latin typeface="Helvetica Neue"/>
                <a:ea typeface="Helvetica Neue"/>
                <a:cs typeface="Helvetica Neue"/>
                <a:sym typeface="Helvetica Neue"/>
              </a:endParaRPr>
            </a:p>
          </p:txBody>
        </p:sp>
        <p:sp>
          <p:nvSpPr>
            <p:cNvPr id="111" name="Isosceles Triangle 110"/>
            <p:cNvSpPr/>
            <p:nvPr/>
          </p:nvSpPr>
          <p:spPr>
            <a:xfrm>
              <a:off x="6302447" y="3515880"/>
              <a:ext cx="600899"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01" name="Group 100"/>
            <p:cNvGrpSpPr/>
            <p:nvPr/>
          </p:nvGrpSpPr>
          <p:grpSpPr>
            <a:xfrm>
              <a:off x="6181291" y="3934199"/>
              <a:ext cx="827700" cy="1155899"/>
              <a:chOff x="7203440" y="3657420"/>
              <a:chExt cx="827700" cy="1155899"/>
            </a:xfrm>
          </p:grpSpPr>
          <p:pic>
            <p:nvPicPr>
              <p:cNvPr id="102" name="Shape 447"/>
              <p:cNvPicPr preferRelativeResize="0"/>
              <p:nvPr/>
            </p:nvPicPr>
            <p:blipFill rotWithShape="1">
              <a:blip r:embed="rId9">
                <a:alphaModFix/>
              </a:blip>
              <a:srcRect/>
              <a:stretch/>
            </p:blipFill>
            <p:spPr>
              <a:xfrm>
                <a:off x="7203440" y="3657420"/>
                <a:ext cx="827700" cy="827700"/>
              </a:xfrm>
              <a:prstGeom prst="rect">
                <a:avLst/>
              </a:prstGeom>
              <a:noFill/>
              <a:ln>
                <a:noFill/>
              </a:ln>
            </p:spPr>
          </p:pic>
          <p:sp>
            <p:nvSpPr>
              <p:cNvPr id="103" name="Shape 459"/>
              <p:cNvSpPr txBox="1"/>
              <p:nvPr/>
            </p:nvSpPr>
            <p:spPr>
              <a:xfrm>
                <a:off x="7324596" y="4485120"/>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6 TB</a:t>
                </a:r>
              </a:p>
            </p:txBody>
          </p:sp>
          <p:sp>
            <p:nvSpPr>
              <p:cNvPr id="104" name="Shape 462"/>
              <p:cNvSpPr txBox="1"/>
              <p:nvPr/>
            </p:nvSpPr>
            <p:spPr>
              <a:xfrm>
                <a:off x="7400799" y="3971739"/>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smtClean="0">
                    <a:solidFill>
                      <a:schemeClr val="bg1"/>
                    </a:solidFill>
                    <a:latin typeface="Helvetica Neue"/>
                    <a:ea typeface="Helvetica Neue"/>
                    <a:cs typeface="Helvetica Neue"/>
                    <a:sym typeface="Helvetica Neue"/>
                  </a:rPr>
                  <a:t>VDB</a:t>
                </a:r>
                <a:endParaRPr lang="en" sz="1000" dirty="0">
                  <a:solidFill>
                    <a:schemeClr val="bg1"/>
                  </a:solidFill>
                  <a:latin typeface="Helvetica Neue"/>
                  <a:ea typeface="Helvetica Neue"/>
                  <a:cs typeface="Helvetica Neue"/>
                  <a:sym typeface="Helvetica Neue"/>
                </a:endParaRPr>
              </a:p>
            </p:txBody>
          </p:sp>
        </p:grpSp>
        <p:pic>
          <p:nvPicPr>
            <p:cNvPr id="100" name="Picture 99" descr="images_db.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6321916" y="3067387"/>
              <a:ext cx="536083" cy="631906"/>
            </a:xfrm>
            <a:prstGeom prst="rect">
              <a:avLst/>
            </a:prstGeom>
          </p:spPr>
        </p:pic>
      </p:grpSp>
      <p:sp>
        <p:nvSpPr>
          <p:cNvPr id="110" name="Shape 450"/>
          <p:cNvSpPr txBox="1"/>
          <p:nvPr/>
        </p:nvSpPr>
        <p:spPr>
          <a:xfrm>
            <a:off x="8029462" y="2501187"/>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dirty="0" smtClean="0">
                <a:solidFill>
                  <a:schemeClr val="dk1"/>
                </a:solidFill>
                <a:latin typeface="Helvetica Neue"/>
                <a:ea typeface="Helvetica Neue"/>
                <a:cs typeface="Helvetica Neue"/>
                <a:sym typeface="Helvetica Neue"/>
              </a:rPr>
              <a:t>PROD</a:t>
            </a:r>
            <a:endParaRPr lang="en" sz="1100" dirty="0">
              <a:solidFill>
                <a:schemeClr val="dk1"/>
              </a:solidFill>
              <a:latin typeface="Helvetica Neue"/>
              <a:ea typeface="Helvetica Neue"/>
              <a:cs typeface="Helvetica Neue"/>
              <a:sym typeface="Helvetica Neue"/>
            </a:endParaRPr>
          </a:p>
        </p:txBody>
      </p:sp>
      <p:sp>
        <p:nvSpPr>
          <p:cNvPr id="112" name="Isosceles Triangle 111"/>
          <p:cNvSpPr/>
          <p:nvPr/>
        </p:nvSpPr>
        <p:spPr>
          <a:xfrm>
            <a:off x="8075648" y="3244011"/>
            <a:ext cx="600899" cy="836638"/>
          </a:xfrm>
          <a:prstGeom prst="triangle">
            <a:avLst/>
          </a:prstGeom>
          <a:gradFill flip="none" rotWithShape="1">
            <a:gsLst>
              <a:gs pos="0">
                <a:schemeClr val="bg1">
                  <a:lumMod val="65000"/>
                  <a:alpha val="54000"/>
                </a:schemeClr>
              </a:gs>
              <a:gs pos="79000">
                <a:srgbClr val="FFFFFF"/>
              </a:gs>
            </a:gsLst>
            <a:lin ang="588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05" name="Group 104"/>
          <p:cNvGrpSpPr/>
          <p:nvPr/>
        </p:nvGrpSpPr>
        <p:grpSpPr>
          <a:xfrm>
            <a:off x="7945842" y="3674801"/>
            <a:ext cx="827700" cy="1155899"/>
            <a:chOff x="7203440" y="3657420"/>
            <a:chExt cx="827700" cy="1155899"/>
          </a:xfrm>
        </p:grpSpPr>
        <p:pic>
          <p:nvPicPr>
            <p:cNvPr id="106" name="Shape 447"/>
            <p:cNvPicPr preferRelativeResize="0"/>
            <p:nvPr/>
          </p:nvPicPr>
          <p:blipFill rotWithShape="1">
            <a:blip r:embed="rId9">
              <a:alphaModFix/>
            </a:blip>
            <a:srcRect/>
            <a:stretch/>
          </p:blipFill>
          <p:spPr>
            <a:xfrm>
              <a:off x="7203440" y="3657420"/>
              <a:ext cx="827700" cy="827700"/>
            </a:xfrm>
            <a:prstGeom prst="rect">
              <a:avLst/>
            </a:prstGeom>
            <a:noFill/>
            <a:ln>
              <a:noFill/>
            </a:ln>
          </p:spPr>
        </p:pic>
        <p:sp>
          <p:nvSpPr>
            <p:cNvPr id="107" name="Shape 459"/>
            <p:cNvSpPr txBox="1"/>
            <p:nvPr/>
          </p:nvSpPr>
          <p:spPr>
            <a:xfrm>
              <a:off x="7324596" y="4485120"/>
              <a:ext cx="600899" cy="328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200" dirty="0">
                  <a:solidFill>
                    <a:schemeClr val="dk1"/>
                  </a:solidFill>
                  <a:latin typeface="Helvetica Neue"/>
                  <a:ea typeface="Helvetica Neue"/>
                  <a:cs typeface="Helvetica Neue"/>
                  <a:sym typeface="Helvetica Neue"/>
                </a:rPr>
                <a:t>6 TB</a:t>
              </a:r>
            </a:p>
          </p:txBody>
        </p:sp>
        <p:sp>
          <p:nvSpPr>
            <p:cNvPr id="108" name="Shape 462"/>
            <p:cNvSpPr txBox="1"/>
            <p:nvPr/>
          </p:nvSpPr>
          <p:spPr>
            <a:xfrm>
              <a:off x="7400799" y="3971739"/>
              <a:ext cx="600899" cy="32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dirty="0">
                  <a:solidFill>
                    <a:schemeClr val="bg1"/>
                  </a:solidFill>
                  <a:latin typeface="Helvetica Neue"/>
                  <a:ea typeface="Helvetica Neue"/>
                  <a:cs typeface="Helvetica Neue"/>
                  <a:sym typeface="Helvetica Neue"/>
                </a:rPr>
                <a:t>SAN</a:t>
              </a:r>
            </a:p>
          </p:txBody>
        </p:sp>
      </p:grpSp>
      <p:pic>
        <p:nvPicPr>
          <p:cNvPr id="99" name="Picture 98" descr="images_db.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75648" y="2803985"/>
            <a:ext cx="556697" cy="629310"/>
          </a:xfrm>
          <a:prstGeom prst="rect">
            <a:avLst/>
          </a:prstGeom>
        </p:spPr>
      </p:pic>
    </p:spTree>
    <p:extLst>
      <p:ext uri="{BB962C8B-B14F-4D97-AF65-F5344CB8AC3E}">
        <p14:creationId xmlns:p14="http://schemas.microsoft.com/office/powerpoint/2010/main" xmlns="" val="14171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1:1 Correspondence of VDBs to Virtual Machines</a:t>
            </a:r>
            <a:endParaRPr lang="en-US" dirty="0"/>
          </a:p>
        </p:txBody>
      </p:sp>
      <p:grpSp>
        <p:nvGrpSpPr>
          <p:cNvPr id="23" name="Group 22"/>
          <p:cNvGrpSpPr/>
          <p:nvPr/>
        </p:nvGrpSpPr>
        <p:grpSpPr>
          <a:xfrm>
            <a:off x="679450" y="3187700"/>
            <a:ext cx="7791450" cy="2222500"/>
            <a:chOff x="679450" y="3187700"/>
            <a:chExt cx="7791450" cy="2222500"/>
          </a:xfrm>
        </p:grpSpPr>
        <p:sp>
          <p:nvSpPr>
            <p:cNvPr id="3" name="Cube 2"/>
            <p:cNvSpPr/>
            <p:nvPr/>
          </p:nvSpPr>
          <p:spPr>
            <a:xfrm>
              <a:off x="679450" y="3187700"/>
              <a:ext cx="7791450" cy="2222500"/>
            </a:xfrm>
            <a:prstGeom prst="cube">
              <a:avLst>
                <a:gd name="adj" fmla="val 61842"/>
              </a:avLst>
            </a:prstGeom>
            <a:gradFill flip="none" rotWithShape="1">
              <a:gsLst>
                <a:gs pos="61000">
                  <a:schemeClr val="accent2">
                    <a:alpha val="73000"/>
                  </a:schemeClr>
                </a:gs>
                <a:gs pos="100000">
                  <a:srgbClr val="FFFFFF">
                    <a:alpha val="73000"/>
                  </a:srgbClr>
                </a:gs>
              </a:gsLst>
              <a:lin ang="17100000" scaled="0"/>
              <a:tileRect/>
            </a:gradFill>
            <a:ln>
              <a:noFill/>
            </a:ln>
            <a:effectLst>
              <a:outerShdw blurRad="358775" dist="114300" dir="6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46200" y="4775200"/>
              <a:ext cx="5219700" cy="369332"/>
            </a:xfrm>
            <a:prstGeom prst="rect">
              <a:avLst/>
            </a:prstGeom>
            <a:noFill/>
          </p:spPr>
          <p:txBody>
            <a:bodyPr wrap="square" rtlCol="0">
              <a:spAutoFit/>
            </a:bodyPr>
            <a:lstStyle/>
            <a:p>
              <a:pPr algn="ctr"/>
              <a:r>
                <a:rPr lang="en-US" dirty="0" smtClean="0">
                  <a:solidFill>
                    <a:schemeClr val="bg1"/>
                  </a:solidFill>
                </a:rPr>
                <a:t>PHYSICAL HOST (HP-UX ITANIUM BLADE)</a:t>
              </a:r>
              <a:endParaRPr lang="en-US" dirty="0">
                <a:solidFill>
                  <a:schemeClr val="bg1"/>
                </a:solidFill>
              </a:endParaRPr>
            </a:p>
          </p:txBody>
        </p:sp>
      </p:grpSp>
      <p:grpSp>
        <p:nvGrpSpPr>
          <p:cNvPr id="24" name="Group 23"/>
          <p:cNvGrpSpPr/>
          <p:nvPr/>
        </p:nvGrpSpPr>
        <p:grpSpPr>
          <a:xfrm>
            <a:off x="717550" y="2806700"/>
            <a:ext cx="7727950" cy="1651000"/>
            <a:chOff x="717550" y="2806700"/>
            <a:chExt cx="7727950" cy="1651000"/>
          </a:xfrm>
        </p:grpSpPr>
        <p:grpSp>
          <p:nvGrpSpPr>
            <p:cNvPr id="21" name="Group 20"/>
            <p:cNvGrpSpPr/>
            <p:nvPr/>
          </p:nvGrpSpPr>
          <p:grpSpPr>
            <a:xfrm>
              <a:off x="3594100" y="2806700"/>
              <a:ext cx="2616200" cy="863600"/>
              <a:chOff x="3594100" y="2806700"/>
              <a:chExt cx="2616200" cy="863600"/>
            </a:xfrm>
          </p:grpSpPr>
          <p:sp>
            <p:nvSpPr>
              <p:cNvPr id="122" name="Cube 121"/>
              <p:cNvSpPr/>
              <p:nvPr/>
            </p:nvSpPr>
            <p:spPr>
              <a:xfrm>
                <a:off x="3717968" y="2806700"/>
                <a:ext cx="2492332" cy="863600"/>
              </a:xfrm>
              <a:prstGeom prst="cube">
                <a:avLst>
                  <a:gd name="adj" fmla="val 61842"/>
                </a:avLst>
              </a:prstGeom>
              <a:solidFill>
                <a:schemeClr val="tx2">
                  <a:alpha val="9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p:cNvSpPr txBox="1"/>
              <p:nvPr/>
            </p:nvSpPr>
            <p:spPr>
              <a:xfrm>
                <a:off x="3594100" y="3300511"/>
                <a:ext cx="2032000" cy="307777"/>
              </a:xfrm>
              <a:prstGeom prst="rect">
                <a:avLst/>
              </a:prstGeom>
              <a:noFill/>
            </p:spPr>
            <p:txBody>
              <a:bodyPr wrap="square" rtlCol="0">
                <a:spAutoFit/>
              </a:bodyPr>
              <a:lstStyle/>
              <a:p>
                <a:pPr algn="ctr"/>
                <a:r>
                  <a:rPr lang="en-US" sz="1400" dirty="0" smtClean="0">
                    <a:solidFill>
                      <a:srgbClr val="FFFFFF"/>
                    </a:solidFill>
                  </a:rPr>
                  <a:t>Virtual Machine</a:t>
                </a:r>
                <a:endParaRPr lang="en-US" sz="1400" dirty="0">
                  <a:solidFill>
                    <a:srgbClr val="FFFFFF"/>
                  </a:solidFill>
                </a:endParaRPr>
              </a:p>
            </p:txBody>
          </p:sp>
        </p:grpSp>
        <p:grpSp>
          <p:nvGrpSpPr>
            <p:cNvPr id="20" name="Group 19"/>
            <p:cNvGrpSpPr/>
            <p:nvPr/>
          </p:nvGrpSpPr>
          <p:grpSpPr>
            <a:xfrm>
              <a:off x="5953168" y="2806700"/>
              <a:ext cx="2492332" cy="863600"/>
              <a:chOff x="5953168" y="2806700"/>
              <a:chExt cx="2492332" cy="863600"/>
            </a:xfrm>
          </p:grpSpPr>
          <p:sp>
            <p:nvSpPr>
              <p:cNvPr id="121" name="Cube 120"/>
              <p:cNvSpPr/>
              <p:nvPr/>
            </p:nvSpPr>
            <p:spPr>
              <a:xfrm>
                <a:off x="5953168" y="2806700"/>
                <a:ext cx="2492332" cy="863600"/>
              </a:xfrm>
              <a:prstGeom prst="cube">
                <a:avLst>
                  <a:gd name="adj" fmla="val 61842"/>
                </a:avLst>
              </a:prstGeom>
              <a:solidFill>
                <a:schemeClr val="tx2">
                  <a:alpha val="9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5953168" y="3325911"/>
                <a:ext cx="2032000" cy="307777"/>
              </a:xfrm>
              <a:prstGeom prst="rect">
                <a:avLst/>
              </a:prstGeom>
              <a:noFill/>
            </p:spPr>
            <p:txBody>
              <a:bodyPr wrap="square" rtlCol="0">
                <a:spAutoFit/>
              </a:bodyPr>
              <a:lstStyle/>
              <a:p>
                <a:pPr algn="ctr"/>
                <a:r>
                  <a:rPr lang="en-US" sz="1400" dirty="0" smtClean="0">
                    <a:solidFill>
                      <a:srgbClr val="FFFFFF"/>
                    </a:solidFill>
                  </a:rPr>
                  <a:t>Virtual Machine</a:t>
                </a:r>
                <a:endParaRPr lang="en-US" sz="1400" dirty="0">
                  <a:solidFill>
                    <a:srgbClr val="FFFFFF"/>
                  </a:solidFill>
                </a:endParaRPr>
              </a:p>
            </p:txBody>
          </p:sp>
        </p:grpSp>
        <p:grpSp>
          <p:nvGrpSpPr>
            <p:cNvPr id="22" name="Group 21"/>
            <p:cNvGrpSpPr/>
            <p:nvPr/>
          </p:nvGrpSpPr>
          <p:grpSpPr>
            <a:xfrm>
              <a:off x="1498600" y="2806700"/>
              <a:ext cx="2498682" cy="863600"/>
              <a:chOff x="1498600" y="2806700"/>
              <a:chExt cx="2498682" cy="863600"/>
            </a:xfrm>
          </p:grpSpPr>
          <p:sp>
            <p:nvSpPr>
              <p:cNvPr id="118" name="Cube 117"/>
              <p:cNvSpPr/>
              <p:nvPr/>
            </p:nvSpPr>
            <p:spPr>
              <a:xfrm>
                <a:off x="1504950" y="2806700"/>
                <a:ext cx="2492332" cy="863600"/>
              </a:xfrm>
              <a:prstGeom prst="cube">
                <a:avLst>
                  <a:gd name="adj" fmla="val 61842"/>
                </a:avLst>
              </a:prstGeom>
              <a:solidFill>
                <a:schemeClr val="tx2">
                  <a:alpha val="9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p:cNvSpPr txBox="1"/>
              <p:nvPr/>
            </p:nvSpPr>
            <p:spPr>
              <a:xfrm>
                <a:off x="1498600" y="3300511"/>
                <a:ext cx="2032000" cy="307777"/>
              </a:xfrm>
              <a:prstGeom prst="rect">
                <a:avLst/>
              </a:prstGeom>
              <a:noFill/>
            </p:spPr>
            <p:txBody>
              <a:bodyPr wrap="square" rtlCol="0">
                <a:spAutoFit/>
              </a:bodyPr>
              <a:lstStyle/>
              <a:p>
                <a:pPr algn="ctr"/>
                <a:r>
                  <a:rPr lang="en-US" sz="1400" dirty="0" smtClean="0">
                    <a:solidFill>
                      <a:srgbClr val="FFFFFF"/>
                    </a:solidFill>
                  </a:rPr>
                  <a:t>Virtual Machine</a:t>
                </a:r>
                <a:endParaRPr lang="en-US" sz="1400" dirty="0">
                  <a:solidFill>
                    <a:srgbClr val="FFFFFF"/>
                  </a:solidFill>
                </a:endParaRPr>
              </a:p>
            </p:txBody>
          </p:sp>
        </p:grpSp>
        <p:grpSp>
          <p:nvGrpSpPr>
            <p:cNvPr id="15" name="Group 14"/>
            <p:cNvGrpSpPr/>
            <p:nvPr/>
          </p:nvGrpSpPr>
          <p:grpSpPr>
            <a:xfrm>
              <a:off x="717550" y="3492500"/>
              <a:ext cx="2622550" cy="965200"/>
              <a:chOff x="692150" y="3251200"/>
              <a:chExt cx="2622550" cy="965200"/>
            </a:xfrm>
          </p:grpSpPr>
          <p:sp>
            <p:nvSpPr>
              <p:cNvPr id="123" name="Cube 122"/>
              <p:cNvSpPr/>
              <p:nvPr/>
            </p:nvSpPr>
            <p:spPr>
              <a:xfrm>
                <a:off x="692150" y="3251200"/>
                <a:ext cx="2622550" cy="965200"/>
              </a:xfrm>
              <a:prstGeom prst="cube">
                <a:avLst>
                  <a:gd name="adj" fmla="val 61842"/>
                </a:avLst>
              </a:prstGeom>
              <a:solidFill>
                <a:schemeClr val="tx2">
                  <a:alpha val="9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98500" y="3895923"/>
                <a:ext cx="2032000" cy="307777"/>
              </a:xfrm>
              <a:prstGeom prst="rect">
                <a:avLst/>
              </a:prstGeom>
              <a:noFill/>
            </p:spPr>
            <p:txBody>
              <a:bodyPr wrap="square" rtlCol="0">
                <a:spAutoFit/>
              </a:bodyPr>
              <a:lstStyle/>
              <a:p>
                <a:pPr algn="ctr"/>
                <a:r>
                  <a:rPr lang="en-US" sz="1400" dirty="0" smtClean="0">
                    <a:solidFill>
                      <a:srgbClr val="FFFFFF"/>
                    </a:solidFill>
                  </a:rPr>
                  <a:t>Virtual Machine</a:t>
                </a:r>
                <a:endParaRPr lang="en-US" sz="1400" dirty="0">
                  <a:solidFill>
                    <a:srgbClr val="FFFFFF"/>
                  </a:solidFill>
                </a:endParaRPr>
              </a:p>
            </p:txBody>
          </p:sp>
        </p:grpSp>
        <p:grpSp>
          <p:nvGrpSpPr>
            <p:cNvPr id="16" name="Group 15"/>
            <p:cNvGrpSpPr/>
            <p:nvPr/>
          </p:nvGrpSpPr>
          <p:grpSpPr>
            <a:xfrm>
              <a:off x="2990850" y="3492500"/>
              <a:ext cx="2622550" cy="965200"/>
              <a:chOff x="2965450" y="3251200"/>
              <a:chExt cx="2622550" cy="965200"/>
            </a:xfrm>
          </p:grpSpPr>
          <p:sp>
            <p:nvSpPr>
              <p:cNvPr id="126" name="Cube 125"/>
              <p:cNvSpPr/>
              <p:nvPr/>
            </p:nvSpPr>
            <p:spPr>
              <a:xfrm>
                <a:off x="2965450" y="3251200"/>
                <a:ext cx="2622550" cy="965200"/>
              </a:xfrm>
              <a:prstGeom prst="cube">
                <a:avLst>
                  <a:gd name="adj" fmla="val 61842"/>
                </a:avLst>
              </a:prstGeom>
              <a:solidFill>
                <a:schemeClr val="tx2">
                  <a:alpha val="9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p:cNvSpPr txBox="1"/>
              <p:nvPr/>
            </p:nvSpPr>
            <p:spPr>
              <a:xfrm>
                <a:off x="2965450" y="3894434"/>
                <a:ext cx="2032000" cy="307777"/>
              </a:xfrm>
              <a:prstGeom prst="rect">
                <a:avLst/>
              </a:prstGeom>
              <a:noFill/>
            </p:spPr>
            <p:txBody>
              <a:bodyPr wrap="square" rtlCol="0">
                <a:spAutoFit/>
              </a:bodyPr>
              <a:lstStyle/>
              <a:p>
                <a:pPr algn="ctr"/>
                <a:r>
                  <a:rPr lang="en-US" sz="1400" dirty="0" smtClean="0">
                    <a:solidFill>
                      <a:srgbClr val="FFFFFF"/>
                    </a:solidFill>
                  </a:rPr>
                  <a:t>Virtual Machine</a:t>
                </a:r>
                <a:endParaRPr lang="en-US" sz="1400" dirty="0">
                  <a:solidFill>
                    <a:srgbClr val="FFFFFF"/>
                  </a:solidFill>
                </a:endParaRPr>
              </a:p>
            </p:txBody>
          </p:sp>
        </p:grpSp>
      </p:grpSp>
      <p:grpSp>
        <p:nvGrpSpPr>
          <p:cNvPr id="19" name="Group 18"/>
          <p:cNvGrpSpPr/>
          <p:nvPr/>
        </p:nvGrpSpPr>
        <p:grpSpPr>
          <a:xfrm>
            <a:off x="1435100" y="1819144"/>
            <a:ext cx="6305550" cy="2210095"/>
            <a:chOff x="1435100" y="1819144"/>
            <a:chExt cx="6305550" cy="2210095"/>
          </a:xfrm>
        </p:grpSpPr>
        <p:pic>
          <p:nvPicPr>
            <p:cNvPr id="18" name="Picture 17" descr="vdb_1.22.15-01.png"/>
            <p:cNvPicPr>
              <a:picLocks noChangeAspect="1"/>
            </p:cNvPicPr>
            <p:nvPr/>
          </p:nvPicPr>
          <p:blipFill rotWithShape="1">
            <a:blip r:embed="rId3">
              <a:extLst>
                <a:ext uri="{28A0092B-C50C-407E-A947-70E740481C1C}">
                  <a14:useLocalDpi xmlns:a14="http://schemas.microsoft.com/office/drawing/2010/main" xmlns="" val="0"/>
                </a:ext>
              </a:extLst>
            </a:blip>
            <a:srcRect r="50332" b="43213"/>
            <a:stretch/>
          </p:blipFill>
          <p:spPr>
            <a:xfrm>
              <a:off x="2266950" y="1819144"/>
              <a:ext cx="1092200" cy="1432056"/>
            </a:xfrm>
            <a:prstGeom prst="rect">
              <a:avLst/>
            </a:prstGeom>
          </p:spPr>
        </p:pic>
        <p:pic>
          <p:nvPicPr>
            <p:cNvPr id="138" name="Picture 137" descr="vdb_1.22.15-01.png"/>
            <p:cNvPicPr>
              <a:picLocks noChangeAspect="1"/>
            </p:cNvPicPr>
            <p:nvPr/>
          </p:nvPicPr>
          <p:blipFill rotWithShape="1">
            <a:blip r:embed="rId3">
              <a:extLst>
                <a:ext uri="{28A0092B-C50C-407E-A947-70E740481C1C}">
                  <a14:useLocalDpi xmlns:a14="http://schemas.microsoft.com/office/drawing/2010/main" xmlns="" val="0"/>
                </a:ext>
              </a:extLst>
            </a:blip>
            <a:srcRect r="50332" b="43213"/>
            <a:stretch/>
          </p:blipFill>
          <p:spPr>
            <a:xfrm>
              <a:off x="1435100" y="2597183"/>
              <a:ext cx="1092200" cy="1432056"/>
            </a:xfrm>
            <a:prstGeom prst="rect">
              <a:avLst/>
            </a:prstGeom>
          </p:spPr>
        </p:pic>
        <p:pic>
          <p:nvPicPr>
            <p:cNvPr id="139" name="Picture 138" descr="vdb_1.22.15-01.png"/>
            <p:cNvPicPr>
              <a:picLocks noChangeAspect="1"/>
            </p:cNvPicPr>
            <p:nvPr/>
          </p:nvPicPr>
          <p:blipFill rotWithShape="1">
            <a:blip r:embed="rId3">
              <a:extLst>
                <a:ext uri="{28A0092B-C50C-407E-A947-70E740481C1C}">
                  <a14:useLocalDpi xmlns:a14="http://schemas.microsoft.com/office/drawing/2010/main" xmlns="" val="0"/>
                </a:ext>
              </a:extLst>
            </a:blip>
            <a:srcRect r="50332" b="43213"/>
            <a:stretch/>
          </p:blipFill>
          <p:spPr>
            <a:xfrm>
              <a:off x="4400550" y="1831844"/>
              <a:ext cx="1092200" cy="1432056"/>
            </a:xfrm>
            <a:prstGeom prst="rect">
              <a:avLst/>
            </a:prstGeom>
          </p:spPr>
        </p:pic>
        <p:pic>
          <p:nvPicPr>
            <p:cNvPr id="140" name="Picture 139" descr="vdb_1.22.15-01.png"/>
            <p:cNvPicPr>
              <a:picLocks noChangeAspect="1"/>
            </p:cNvPicPr>
            <p:nvPr/>
          </p:nvPicPr>
          <p:blipFill rotWithShape="1">
            <a:blip r:embed="rId3">
              <a:extLst>
                <a:ext uri="{28A0092B-C50C-407E-A947-70E740481C1C}">
                  <a14:useLocalDpi xmlns:a14="http://schemas.microsoft.com/office/drawing/2010/main" xmlns="" val="0"/>
                </a:ext>
              </a:extLst>
            </a:blip>
            <a:srcRect r="50332" b="43213"/>
            <a:stretch/>
          </p:blipFill>
          <p:spPr>
            <a:xfrm>
              <a:off x="3679868" y="2597183"/>
              <a:ext cx="1092200" cy="1432056"/>
            </a:xfrm>
            <a:prstGeom prst="rect">
              <a:avLst/>
            </a:prstGeom>
          </p:spPr>
        </p:pic>
        <p:pic>
          <p:nvPicPr>
            <p:cNvPr id="166" name="Picture 165" descr="vdb_1.22.15-01.png"/>
            <p:cNvPicPr>
              <a:picLocks noChangeAspect="1"/>
            </p:cNvPicPr>
            <p:nvPr/>
          </p:nvPicPr>
          <p:blipFill rotWithShape="1">
            <a:blip r:embed="rId3">
              <a:extLst>
                <a:ext uri="{28A0092B-C50C-407E-A947-70E740481C1C}">
                  <a14:useLocalDpi xmlns:a14="http://schemas.microsoft.com/office/drawing/2010/main" xmlns="" val="0"/>
                </a:ext>
              </a:extLst>
            </a:blip>
            <a:srcRect r="50332" b="43213"/>
            <a:stretch/>
          </p:blipFill>
          <p:spPr>
            <a:xfrm>
              <a:off x="6648450" y="1831844"/>
              <a:ext cx="1092200" cy="1432056"/>
            </a:xfrm>
            <a:prstGeom prst="rect">
              <a:avLst/>
            </a:prstGeom>
          </p:spPr>
        </p:pic>
      </p:grpSp>
    </p:spTree>
    <p:extLst>
      <p:ext uri="{BB962C8B-B14F-4D97-AF65-F5344CB8AC3E}">
        <p14:creationId xmlns:p14="http://schemas.microsoft.com/office/powerpoint/2010/main" xmlns="" val="31484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s Up.jpg"/>
          <p:cNvPicPr>
            <a:picLocks noChangeAspect="1"/>
          </p:cNvPicPr>
          <p:nvPr/>
        </p:nvPicPr>
        <p:blipFill rotWithShape="1">
          <a:blip r:embed="rId3">
            <a:extLst>
              <a:ext uri="{28A0092B-C50C-407E-A947-70E740481C1C}">
                <a14:useLocalDpi xmlns:a14="http://schemas.microsoft.com/office/drawing/2010/main" xmlns="" val="0"/>
              </a:ext>
            </a:extLst>
          </a:blip>
          <a:srcRect t="7203"/>
          <a:stretch/>
        </p:blipFill>
        <p:spPr>
          <a:xfrm>
            <a:off x="6471333" y="2622739"/>
            <a:ext cx="2317076" cy="2143994"/>
          </a:xfrm>
          <a:prstGeom prst="rect">
            <a:avLst/>
          </a:prstGeom>
        </p:spPr>
      </p:pic>
      <p:sp>
        <p:nvSpPr>
          <p:cNvPr id="2" name="Title 1"/>
          <p:cNvSpPr>
            <a:spLocks noGrp="1"/>
          </p:cNvSpPr>
          <p:nvPr>
            <p:ph type="title"/>
          </p:nvPr>
        </p:nvSpPr>
        <p:spPr/>
        <p:txBody>
          <a:bodyPr/>
          <a:lstStyle/>
          <a:p>
            <a:r>
              <a:rPr lang="en-US" dirty="0" smtClean="0"/>
              <a:t>Benefits: Usability and Speed – Fast Clones</a:t>
            </a:r>
            <a:endParaRPr lang="en-US" dirty="0"/>
          </a:p>
        </p:txBody>
      </p:sp>
      <p:pic>
        <p:nvPicPr>
          <p:cNvPr id="79" name="Picture 7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607730" y="2204600"/>
            <a:ext cx="1998133" cy="3417269"/>
          </a:xfrm>
          <a:prstGeom prst="rect">
            <a:avLst/>
          </a:prstGeom>
        </p:spPr>
      </p:pic>
      <p:sp>
        <p:nvSpPr>
          <p:cNvPr id="80" name="Text Placeholder 2"/>
          <p:cNvSpPr txBox="1">
            <a:spLocks/>
          </p:cNvSpPr>
          <p:nvPr/>
        </p:nvSpPr>
        <p:spPr>
          <a:xfrm>
            <a:off x="624949" y="1778003"/>
            <a:ext cx="2394728"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spcAft>
                <a:spcPts val="800"/>
              </a:spcAft>
              <a:buClr>
                <a:srgbClr val="BC2128"/>
              </a:buClr>
              <a:buNone/>
            </a:pPr>
            <a:r>
              <a:rPr lang="en-US" sz="2400" dirty="0" smtClean="0"/>
              <a:t>Time for full refresh from production:</a:t>
            </a:r>
          </a:p>
          <a:p>
            <a:pPr>
              <a:spcBef>
                <a:spcPts val="800"/>
              </a:spcBef>
              <a:spcAft>
                <a:spcPts val="800"/>
              </a:spcAft>
              <a:buClr>
                <a:srgbClr val="BC2128"/>
              </a:buClr>
            </a:pPr>
            <a:r>
              <a:rPr lang="en-US" sz="1400" dirty="0" smtClean="0"/>
              <a:t>Days for export/import</a:t>
            </a:r>
          </a:p>
          <a:p>
            <a:pPr>
              <a:spcBef>
                <a:spcPts val="800"/>
              </a:spcBef>
              <a:spcAft>
                <a:spcPts val="800"/>
              </a:spcAft>
              <a:buClr>
                <a:srgbClr val="BC2128"/>
              </a:buClr>
            </a:pPr>
            <a:r>
              <a:rPr lang="en-US" sz="1400" dirty="0" smtClean="0"/>
              <a:t>Hours for RMAN</a:t>
            </a:r>
          </a:p>
          <a:p>
            <a:pPr>
              <a:spcBef>
                <a:spcPts val="800"/>
              </a:spcBef>
              <a:spcAft>
                <a:spcPts val="800"/>
              </a:spcAft>
              <a:buClr>
                <a:srgbClr val="BC2128"/>
              </a:buClr>
            </a:pPr>
            <a:r>
              <a:rPr lang="en-US" sz="1400" dirty="0" smtClean="0"/>
              <a:t>Minutes for Delphix</a:t>
            </a:r>
          </a:p>
          <a:p>
            <a:pPr>
              <a:spcBef>
                <a:spcPts val="800"/>
              </a:spcBef>
              <a:spcAft>
                <a:spcPts val="800"/>
              </a:spcAft>
              <a:buClr>
                <a:srgbClr val="BC2128"/>
              </a:buClr>
            </a:pPr>
            <a:endParaRPr lang="en-US" sz="1800" dirty="0" smtClean="0"/>
          </a:p>
          <a:p>
            <a:pPr marL="0" indent="0">
              <a:spcBef>
                <a:spcPts val="800"/>
              </a:spcBef>
              <a:spcAft>
                <a:spcPts val="800"/>
              </a:spcAft>
              <a:buClr>
                <a:srgbClr val="BC2128"/>
              </a:buClr>
              <a:buNone/>
            </a:pPr>
            <a:endParaRPr lang="en-US" sz="1800" dirty="0" smtClean="0"/>
          </a:p>
        </p:txBody>
      </p:sp>
      <p:sp>
        <p:nvSpPr>
          <p:cNvPr id="81" name="Text Placeholder 2"/>
          <p:cNvSpPr txBox="1">
            <a:spLocks/>
          </p:cNvSpPr>
          <p:nvPr/>
        </p:nvSpPr>
        <p:spPr>
          <a:xfrm>
            <a:off x="4886613" y="1764334"/>
            <a:ext cx="2242327"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spcAft>
                <a:spcPts val="800"/>
              </a:spcAft>
              <a:buClr>
                <a:srgbClr val="BC2128"/>
              </a:buClr>
              <a:buNone/>
            </a:pPr>
            <a:r>
              <a:rPr lang="en-US" sz="2400" dirty="0" smtClean="0"/>
              <a:t>Ease of Use</a:t>
            </a:r>
          </a:p>
          <a:p>
            <a:pPr>
              <a:spcBef>
                <a:spcPts val="800"/>
              </a:spcBef>
              <a:spcAft>
                <a:spcPts val="800"/>
              </a:spcAft>
              <a:buClr>
                <a:srgbClr val="BC2128"/>
              </a:buClr>
            </a:pPr>
            <a:r>
              <a:rPr lang="en-US" sz="1400" dirty="0"/>
              <a:t>P</a:t>
            </a:r>
            <a:r>
              <a:rPr lang="en-US" sz="1400" dirty="0" smtClean="0"/>
              <a:t>oint and click with Delphix</a:t>
            </a:r>
          </a:p>
          <a:p>
            <a:pPr>
              <a:spcBef>
                <a:spcPts val="800"/>
              </a:spcBef>
              <a:spcAft>
                <a:spcPts val="800"/>
              </a:spcAft>
              <a:buClr>
                <a:srgbClr val="BC2128"/>
              </a:buClr>
            </a:pPr>
            <a:r>
              <a:rPr lang="en-US" sz="1400" dirty="0" smtClean="0"/>
              <a:t>Manual effort for RMAN and export/import</a:t>
            </a:r>
          </a:p>
          <a:p>
            <a:pPr>
              <a:spcBef>
                <a:spcPts val="800"/>
              </a:spcBef>
              <a:spcAft>
                <a:spcPts val="800"/>
              </a:spcAft>
              <a:buClr>
                <a:srgbClr val="BC2128"/>
              </a:buClr>
            </a:pPr>
            <a:endParaRPr lang="en-US" sz="1800" dirty="0" smtClean="0"/>
          </a:p>
          <a:p>
            <a:pPr marL="0" indent="0">
              <a:spcBef>
                <a:spcPts val="800"/>
              </a:spcBef>
              <a:spcAft>
                <a:spcPts val="800"/>
              </a:spcAft>
              <a:buClr>
                <a:srgbClr val="BC2128"/>
              </a:buClr>
              <a:buNone/>
            </a:pPr>
            <a:endParaRPr lang="en-US" sz="1800" dirty="0" smtClean="0"/>
          </a:p>
        </p:txBody>
      </p:sp>
    </p:spTree>
    <p:extLst>
      <p:ext uri="{BB962C8B-B14F-4D97-AF65-F5344CB8AC3E}">
        <p14:creationId xmlns:p14="http://schemas.microsoft.com/office/powerpoint/2010/main" xmlns="" val="1578558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ight Brace 59"/>
          <p:cNvSpPr/>
          <p:nvPr/>
        </p:nvSpPr>
        <p:spPr>
          <a:xfrm rot="16200000">
            <a:off x="6340503" y="4353560"/>
            <a:ext cx="298397" cy="1320803"/>
          </a:xfrm>
          <a:prstGeom prst="righ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5676900" y="4450097"/>
            <a:ext cx="0" cy="756324"/>
          </a:xfrm>
          <a:prstGeom prst="line">
            <a:avLst/>
          </a:prstGeom>
          <a:ln>
            <a:solidFill>
              <a:srgbClr val="686868"/>
            </a:solidFill>
            <a:prstDash val="sysDot"/>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Benefits: Production Recovery with Delphix</a:t>
            </a:r>
            <a:endParaRPr lang="en-US" dirty="0"/>
          </a:p>
        </p:txBody>
      </p:sp>
      <p:pic>
        <p:nvPicPr>
          <p:cNvPr id="4" name="Picture 3" descr="dbtable.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6200000">
            <a:off x="5917220" y="1460498"/>
            <a:ext cx="2302406" cy="2302406"/>
          </a:xfrm>
          <a:prstGeom prst="rect">
            <a:avLst/>
          </a:prstGeom>
        </p:spPr>
      </p:pic>
      <p:pic>
        <p:nvPicPr>
          <p:cNvPr id="10" name="Picture 9" descr="xmark.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854120" y="1301749"/>
            <a:ext cx="1422400" cy="1422400"/>
          </a:xfrm>
          <a:prstGeom prst="rect">
            <a:avLst/>
          </a:prstGeom>
        </p:spPr>
      </p:pic>
      <p:sp>
        <p:nvSpPr>
          <p:cNvPr id="15" name="Text Placeholder 2"/>
          <p:cNvSpPr txBox="1">
            <a:spLocks/>
          </p:cNvSpPr>
          <p:nvPr/>
        </p:nvSpPr>
        <p:spPr>
          <a:xfrm>
            <a:off x="481013" y="1568449"/>
            <a:ext cx="4992687" cy="3911601"/>
          </a:xfrm>
          <a:prstGeom prst="rect">
            <a:avLst/>
          </a:prstGeom>
        </p:spPr>
        <p:txBody>
          <a:bodyPr/>
          <a:lstStyle>
            <a:lvl1pPr marL="177800" indent="-177800" algn="l" defTabSz="457200" rtl="0" eaLnBrk="0" fontAlgn="base" hangingPunct="0">
              <a:spcBef>
                <a:spcPts val="600"/>
              </a:spcBef>
              <a:spcAft>
                <a:spcPct val="0"/>
              </a:spcAft>
              <a:buFont typeface="Arial" charset="0"/>
              <a:buChar char="•"/>
              <a:defRPr sz="2100" kern="1200">
                <a:solidFill>
                  <a:schemeClr val="tx1"/>
                </a:solidFill>
                <a:latin typeface="Arial" charset="0"/>
                <a:ea typeface="+mn-ea"/>
                <a:cs typeface="+mn-cs"/>
              </a:defRPr>
            </a:lvl1pPr>
            <a:lvl2pPr marL="635000" indent="-158750" algn="l" defTabSz="457200" rtl="0" eaLnBrk="0" fontAlgn="base" hangingPunct="0">
              <a:spcBef>
                <a:spcPts val="600"/>
              </a:spcBef>
              <a:spcAft>
                <a:spcPct val="0"/>
              </a:spcAft>
              <a:buFont typeface="Arial" charset="0"/>
              <a:buChar char="•"/>
              <a:defRPr sz="1900" kern="1200">
                <a:solidFill>
                  <a:schemeClr val="tx1"/>
                </a:solidFill>
                <a:latin typeface="Arial" charset="0"/>
                <a:ea typeface="+mn-ea"/>
                <a:cs typeface="+mn-cs"/>
              </a:defRPr>
            </a:lvl2pPr>
            <a:lvl3pPr marL="1092200" indent="-195263" algn="l" defTabSz="457200" rtl="0" eaLnBrk="0" fontAlgn="base" hangingPunct="0">
              <a:spcBef>
                <a:spcPts val="600"/>
              </a:spcBef>
              <a:spcAft>
                <a:spcPct val="0"/>
              </a:spcAft>
              <a:buFont typeface="Arial" charset="0"/>
              <a:buChar char="•"/>
              <a:defRPr sz="1700" kern="1200">
                <a:solidFill>
                  <a:schemeClr val="tx1"/>
                </a:solidFill>
                <a:latin typeface="Arial" charset="0"/>
                <a:ea typeface="+mn-ea"/>
                <a:cs typeface="+mn-cs"/>
              </a:defRPr>
            </a:lvl3pPr>
            <a:lvl4pPr marL="1549400" indent="-177800" algn="l" defTabSz="457200" rtl="0" eaLnBrk="0" fontAlgn="base" hangingPunct="0">
              <a:spcBef>
                <a:spcPts val="600"/>
              </a:spcBef>
              <a:spcAft>
                <a:spcPct val="0"/>
              </a:spcAft>
              <a:buFont typeface="Arial" charset="0"/>
              <a:buChar char="•"/>
              <a:defRPr sz="1500" kern="1200">
                <a:solidFill>
                  <a:schemeClr val="tx1"/>
                </a:solidFill>
                <a:latin typeface="Arial" charset="0"/>
                <a:ea typeface="+mn-ea"/>
                <a:cs typeface="+mn-cs"/>
              </a:defRPr>
            </a:lvl4pPr>
            <a:lvl5pPr marL="1943100" indent="-150813" algn="l" defTabSz="457200" rtl="0" eaLnBrk="0" fontAlgn="base" hangingPunct="0">
              <a:spcBef>
                <a:spcPts val="600"/>
              </a:spcBef>
              <a:spcAft>
                <a:spcPct val="0"/>
              </a:spcAft>
              <a:buFont typeface="Arial" charset="0"/>
              <a:buChar char="•"/>
              <a:defRPr sz="13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buClr>
                <a:srgbClr val="BC2128"/>
              </a:buClr>
            </a:pPr>
            <a:r>
              <a:rPr lang="en-US" sz="1600" dirty="0" smtClean="0"/>
              <a:t>Production data table accidentally emptied/dropped </a:t>
            </a:r>
          </a:p>
          <a:p>
            <a:pPr>
              <a:spcBef>
                <a:spcPts val="800"/>
              </a:spcBef>
              <a:spcAft>
                <a:spcPts val="800"/>
              </a:spcAft>
              <a:buClr>
                <a:srgbClr val="BC2128"/>
              </a:buClr>
            </a:pPr>
            <a:r>
              <a:rPr lang="en-US" sz="1600" dirty="0" smtClean="0"/>
              <a:t>Even with Oracle bug slowing recovery process,</a:t>
            </a:r>
            <a:r>
              <a:rPr lang="en-US" sz="1600" dirty="0"/>
              <a:t> </a:t>
            </a:r>
            <a:r>
              <a:rPr lang="en-US" sz="1600" dirty="0" smtClean="0"/>
              <a:t>missing table restored in </a:t>
            </a:r>
            <a:r>
              <a:rPr lang="en-US" sz="1600" b="1" dirty="0" smtClean="0"/>
              <a:t>3 hours vs. overnight </a:t>
            </a:r>
            <a:r>
              <a:rPr lang="en-US" sz="1600" dirty="0" smtClean="0"/>
              <a:t>with RMAN</a:t>
            </a:r>
          </a:p>
          <a:p>
            <a:pPr>
              <a:spcBef>
                <a:spcPts val="800"/>
              </a:spcBef>
              <a:spcAft>
                <a:spcPts val="800"/>
              </a:spcAft>
              <a:buClr>
                <a:srgbClr val="BC2128"/>
              </a:buClr>
            </a:pPr>
            <a:r>
              <a:rPr lang="en-US" sz="1600" dirty="0" smtClean="0"/>
              <a:t>Data recovery capability was unexpected benefit</a:t>
            </a:r>
          </a:p>
          <a:p>
            <a:pPr marL="0" indent="0">
              <a:spcBef>
                <a:spcPts val="800"/>
              </a:spcBef>
              <a:spcAft>
                <a:spcPts val="800"/>
              </a:spcAft>
              <a:buClr>
                <a:srgbClr val="BC2128"/>
              </a:buClr>
              <a:buNone/>
            </a:pPr>
            <a:endParaRPr lang="en-US" sz="1800" dirty="0" smtClean="0"/>
          </a:p>
        </p:txBody>
      </p:sp>
      <p:cxnSp>
        <p:nvCxnSpPr>
          <p:cNvPr id="16" name="Straight Connector 15"/>
          <p:cNvCxnSpPr/>
          <p:nvPr/>
        </p:nvCxnSpPr>
        <p:spPr>
          <a:xfrm>
            <a:off x="2307416" y="5219121"/>
            <a:ext cx="3369484" cy="0"/>
          </a:xfrm>
          <a:prstGeom prst="line">
            <a:avLst/>
          </a:prstGeom>
          <a:ln>
            <a:solidFill>
              <a:srgbClr val="686868"/>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307416" y="4440677"/>
            <a:ext cx="0" cy="1614559"/>
          </a:xfrm>
          <a:prstGeom prst="line">
            <a:avLst/>
          </a:prstGeom>
          <a:ln w="25400">
            <a:solidFill>
              <a:schemeClr val="tx1">
                <a:lumMod val="65000"/>
                <a:lumOff val="35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8816" y="4422880"/>
            <a:ext cx="1182684" cy="330436"/>
          </a:xfrm>
          <a:prstGeom prst="rect">
            <a:avLst/>
          </a:prstGeom>
        </p:spPr>
      </p:pic>
      <p:grpSp>
        <p:nvGrpSpPr>
          <p:cNvPr id="50" name="Group 49"/>
          <p:cNvGrpSpPr/>
          <p:nvPr/>
        </p:nvGrpSpPr>
        <p:grpSpPr>
          <a:xfrm>
            <a:off x="2390195" y="5264884"/>
            <a:ext cx="2028738" cy="790352"/>
            <a:chOff x="2706064" y="5369148"/>
            <a:chExt cx="2028738" cy="790352"/>
          </a:xfrm>
        </p:grpSpPr>
        <p:sp>
          <p:nvSpPr>
            <p:cNvPr id="48" name="Striped Right Arrow 47"/>
            <p:cNvSpPr/>
            <p:nvPr/>
          </p:nvSpPr>
          <p:spPr>
            <a:xfrm>
              <a:off x="2706064" y="5369148"/>
              <a:ext cx="2028738" cy="790352"/>
            </a:xfrm>
            <a:prstGeom prst="stripedRightArrow">
              <a:avLst/>
            </a:prstGeom>
            <a:solidFill>
              <a:schemeClr val="bg1">
                <a:lumMod val="65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796452" y="5539372"/>
              <a:ext cx="1648548" cy="461665"/>
            </a:xfrm>
            <a:prstGeom prst="rect">
              <a:avLst/>
            </a:prstGeom>
            <a:noFill/>
          </p:spPr>
          <p:txBody>
            <a:bodyPr wrap="square" rtlCol="0">
              <a:spAutoFit/>
            </a:bodyPr>
            <a:lstStyle/>
            <a:p>
              <a:pPr algn="ctr"/>
              <a:r>
                <a:rPr lang="en-US" sz="1200" b="1" dirty="0" smtClean="0">
                  <a:solidFill>
                    <a:schemeClr val="bg1"/>
                  </a:solidFill>
                  <a:latin typeface="Franklin Gothic Book"/>
                  <a:cs typeface="Franklin Gothic Book"/>
                </a:rPr>
                <a:t>Continuous Data </a:t>
              </a:r>
            </a:p>
            <a:p>
              <a:pPr algn="ctr"/>
              <a:r>
                <a:rPr lang="en-US" sz="1200" b="1" dirty="0" smtClean="0">
                  <a:solidFill>
                    <a:schemeClr val="bg1"/>
                  </a:solidFill>
                  <a:latin typeface="Franklin Gothic Book"/>
                  <a:cs typeface="Franklin Gothic Book"/>
                </a:rPr>
                <a:t>Protection</a:t>
              </a:r>
              <a:endParaRPr lang="en-US" sz="1200" b="1" dirty="0">
                <a:solidFill>
                  <a:schemeClr val="bg1"/>
                </a:solidFill>
                <a:latin typeface="Franklin Gothic Book"/>
                <a:cs typeface="Franklin Gothic Book"/>
              </a:endParaRPr>
            </a:p>
          </p:txBody>
        </p:sp>
      </p:grpSp>
      <p:grpSp>
        <p:nvGrpSpPr>
          <p:cNvPr id="35" name="Group 34"/>
          <p:cNvGrpSpPr>
            <a:grpSpLocks noChangeAspect="1"/>
          </p:cNvGrpSpPr>
          <p:nvPr/>
        </p:nvGrpSpPr>
        <p:grpSpPr>
          <a:xfrm>
            <a:off x="8226231" y="5164939"/>
            <a:ext cx="164589" cy="123442"/>
            <a:chOff x="6248410" y="1447799"/>
            <a:chExt cx="380990" cy="380990"/>
          </a:xfrm>
        </p:grpSpPr>
        <p:sp>
          <p:nvSpPr>
            <p:cNvPr id="36" name="Oval 35"/>
            <p:cNvSpPr>
              <a:spLocks noChangeAspect="1"/>
            </p:cNvSpPr>
            <p:nvPr/>
          </p:nvSpPr>
          <p:spPr>
            <a:xfrm>
              <a:off x="6248410" y="1447799"/>
              <a:ext cx="380990" cy="38099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6278890" y="1478279"/>
              <a:ext cx="320031" cy="32003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a:spLocks noChangeAspect="1"/>
            </p:cNvSpPr>
            <p:nvPr/>
          </p:nvSpPr>
          <p:spPr>
            <a:xfrm>
              <a:off x="6409950" y="1609339"/>
              <a:ext cx="57910" cy="57910"/>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6373375" y="1638294"/>
              <a:ext cx="182871" cy="0"/>
            </a:xfrm>
            <a:prstGeom prst="line">
              <a:avLst/>
            </a:prstGeom>
            <a:ln w="15875" cap="rnd">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a:off x="6347469" y="1591051"/>
              <a:ext cx="182871" cy="0"/>
            </a:xfrm>
            <a:prstGeom prst="line">
              <a:avLst/>
            </a:prstGeom>
            <a:ln w="15875" cap="rnd">
              <a:solidFill>
                <a:srgbClr val="FFFFFF"/>
              </a:solidFill>
            </a:ln>
            <a:effectLst/>
          </p:spPr>
          <p:style>
            <a:lnRef idx="2">
              <a:schemeClr val="accent1"/>
            </a:lnRef>
            <a:fillRef idx="0">
              <a:schemeClr val="accent1"/>
            </a:fillRef>
            <a:effectRef idx="1">
              <a:schemeClr val="accent1"/>
            </a:effectRef>
            <a:fontRef idx="minor">
              <a:schemeClr val="tx1"/>
            </a:fontRef>
          </p:style>
        </p:cxnSp>
      </p:grpSp>
      <p:pic>
        <p:nvPicPr>
          <p:cNvPr id="44" name="Picture 43" descr="delphix-engine.png"/>
          <p:cNvPicPr>
            <a:picLocks noChangeAspect="1"/>
          </p:cNvPicPr>
          <p:nvPr/>
        </p:nvPicPr>
        <p:blipFill rotWithShape="1">
          <a:blip r:embed="rId6">
            <a:extLst>
              <a:ext uri="{28A0092B-C50C-407E-A947-70E740481C1C}">
                <a14:useLocalDpi xmlns:a14="http://schemas.microsoft.com/office/drawing/2010/main" xmlns="" val="0"/>
              </a:ext>
            </a:extLst>
          </a:blip>
          <a:srcRect l="-22331" t="-3884" r="-18123" b="4099"/>
          <a:stretch/>
        </p:blipFill>
        <p:spPr>
          <a:xfrm>
            <a:off x="225844" y="4864764"/>
            <a:ext cx="2081572" cy="628500"/>
          </a:xfrm>
          <a:prstGeom prst="rect">
            <a:avLst/>
          </a:prstGeom>
          <a:noFill/>
          <a:ln w="19050" cmpd="sng">
            <a:noFill/>
            <a:prstDash val="dot"/>
          </a:ln>
        </p:spPr>
      </p:pic>
      <p:pic>
        <p:nvPicPr>
          <p:cNvPr id="12" name="Picture 11" descr="archive-time-machine.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785425" y="4411122"/>
            <a:ext cx="2337482" cy="730250"/>
          </a:xfrm>
          <a:prstGeom prst="rect">
            <a:avLst/>
          </a:prstGeom>
        </p:spPr>
      </p:pic>
      <p:sp>
        <p:nvSpPr>
          <p:cNvPr id="49" name="TextBox 48"/>
          <p:cNvSpPr txBox="1"/>
          <p:nvPr/>
        </p:nvSpPr>
        <p:spPr>
          <a:xfrm>
            <a:off x="5452006" y="4895396"/>
            <a:ext cx="504294" cy="584776"/>
          </a:xfrm>
          <a:prstGeom prst="rect">
            <a:avLst/>
          </a:prstGeom>
          <a:noFill/>
        </p:spPr>
        <p:txBody>
          <a:bodyPr wrap="square" rtlCol="0">
            <a:spAutoFit/>
          </a:bodyPr>
          <a:lstStyle/>
          <a:p>
            <a:r>
              <a:rPr lang="en-US" sz="3200" b="1" dirty="0" smtClean="0">
                <a:solidFill>
                  <a:schemeClr val="accent2"/>
                </a:solidFill>
              </a:rPr>
              <a:t>X</a:t>
            </a:r>
            <a:endParaRPr lang="en-US" sz="3200" b="1" dirty="0">
              <a:solidFill>
                <a:schemeClr val="accent2"/>
              </a:solidFill>
            </a:endParaRPr>
          </a:p>
        </p:txBody>
      </p:sp>
      <p:sp>
        <p:nvSpPr>
          <p:cNvPr id="55" name="TextBox 54"/>
          <p:cNvSpPr txBox="1"/>
          <p:nvPr/>
        </p:nvSpPr>
        <p:spPr>
          <a:xfrm>
            <a:off x="4839926" y="4173098"/>
            <a:ext cx="1648548" cy="276999"/>
          </a:xfrm>
          <a:prstGeom prst="rect">
            <a:avLst/>
          </a:prstGeom>
          <a:noFill/>
        </p:spPr>
        <p:txBody>
          <a:bodyPr wrap="square" rtlCol="0">
            <a:spAutoFit/>
          </a:bodyPr>
          <a:lstStyle/>
          <a:p>
            <a:pPr algn="ctr"/>
            <a:r>
              <a:rPr lang="en-US" sz="1200" b="1" dirty="0" smtClean="0">
                <a:solidFill>
                  <a:srgbClr val="000000"/>
                </a:solidFill>
                <a:latin typeface="Franklin Gothic Book"/>
                <a:cs typeface="Franklin Gothic Book"/>
              </a:rPr>
              <a:t>TABLE DAMAGED</a:t>
            </a:r>
          </a:p>
        </p:txBody>
      </p:sp>
      <p:sp>
        <p:nvSpPr>
          <p:cNvPr id="57" name="TextBox 56"/>
          <p:cNvSpPr txBox="1"/>
          <p:nvPr/>
        </p:nvSpPr>
        <p:spPr>
          <a:xfrm>
            <a:off x="6402026" y="4163678"/>
            <a:ext cx="1648548" cy="276999"/>
          </a:xfrm>
          <a:prstGeom prst="rect">
            <a:avLst/>
          </a:prstGeom>
          <a:noFill/>
        </p:spPr>
        <p:txBody>
          <a:bodyPr wrap="square" rtlCol="0">
            <a:spAutoFit/>
          </a:bodyPr>
          <a:lstStyle/>
          <a:p>
            <a:pPr algn="ctr"/>
            <a:r>
              <a:rPr lang="en-US" sz="1200" b="1" dirty="0" smtClean="0">
                <a:solidFill>
                  <a:srgbClr val="000000"/>
                </a:solidFill>
                <a:latin typeface="Franklin Gothic Book"/>
                <a:cs typeface="Franklin Gothic Book"/>
              </a:rPr>
              <a:t>TABLE RESTORED</a:t>
            </a:r>
          </a:p>
        </p:txBody>
      </p:sp>
      <p:sp>
        <p:nvSpPr>
          <p:cNvPr id="61" name="TextBox 60"/>
          <p:cNvSpPr txBox="1"/>
          <p:nvPr/>
        </p:nvSpPr>
        <p:spPr>
          <a:xfrm>
            <a:off x="5641252" y="4493911"/>
            <a:ext cx="1648548" cy="261610"/>
          </a:xfrm>
          <a:prstGeom prst="rect">
            <a:avLst/>
          </a:prstGeom>
          <a:noFill/>
        </p:spPr>
        <p:txBody>
          <a:bodyPr wrap="square" rtlCol="0">
            <a:spAutoFit/>
          </a:bodyPr>
          <a:lstStyle/>
          <a:p>
            <a:pPr algn="ctr"/>
            <a:r>
              <a:rPr lang="en-US" sz="1100" b="1" dirty="0" smtClean="0">
                <a:solidFill>
                  <a:srgbClr val="000000"/>
                </a:solidFill>
                <a:latin typeface="Franklin Gothic Book"/>
                <a:cs typeface="Franklin Gothic Book"/>
              </a:rPr>
              <a:t>2 HOURS</a:t>
            </a:r>
          </a:p>
        </p:txBody>
      </p:sp>
      <p:cxnSp>
        <p:nvCxnSpPr>
          <p:cNvPr id="64" name="Straight Connector 63"/>
          <p:cNvCxnSpPr/>
          <p:nvPr/>
        </p:nvCxnSpPr>
        <p:spPr>
          <a:xfrm>
            <a:off x="7251700" y="4462797"/>
            <a:ext cx="0" cy="756324"/>
          </a:xfrm>
          <a:prstGeom prst="line">
            <a:avLst/>
          </a:prstGeom>
          <a:ln>
            <a:solidFill>
              <a:srgbClr val="686868"/>
            </a:solidFill>
            <a:prstDash val="sysDot"/>
          </a:ln>
        </p:spPr>
        <p:style>
          <a:lnRef idx="2">
            <a:schemeClr val="accent1"/>
          </a:lnRef>
          <a:fillRef idx="0">
            <a:schemeClr val="accent1"/>
          </a:fillRef>
          <a:effectRef idx="1">
            <a:schemeClr val="accent1"/>
          </a:effectRef>
          <a:fontRef idx="minor">
            <a:schemeClr val="tx1"/>
          </a:fontRef>
        </p:style>
      </p:cxnSp>
      <p:sp>
        <p:nvSpPr>
          <p:cNvPr id="76" name="Curved Up Arrow 75"/>
          <p:cNvSpPr/>
          <p:nvPr/>
        </p:nvSpPr>
        <p:spPr>
          <a:xfrm>
            <a:off x="5199107" y="5314950"/>
            <a:ext cx="2166893" cy="461665"/>
          </a:xfrm>
          <a:prstGeom prst="curvedUpArrow">
            <a:avLst/>
          </a:prstGeom>
          <a:solidFill>
            <a:schemeClr val="tx2">
              <a:lumMod val="60000"/>
              <a:lumOff val="4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TextBox 76"/>
          <p:cNvSpPr txBox="1"/>
          <p:nvPr/>
        </p:nvSpPr>
        <p:spPr>
          <a:xfrm>
            <a:off x="5465807" y="5824403"/>
            <a:ext cx="1912893" cy="461665"/>
          </a:xfrm>
          <a:prstGeom prst="rect">
            <a:avLst/>
          </a:prstGeom>
          <a:noFill/>
        </p:spPr>
        <p:txBody>
          <a:bodyPr wrap="square" rtlCol="0">
            <a:spAutoFit/>
          </a:bodyPr>
          <a:lstStyle/>
          <a:p>
            <a:pPr algn="ctr"/>
            <a:r>
              <a:rPr lang="en-US" sz="1200" b="1" dirty="0" smtClean="0">
                <a:solidFill>
                  <a:srgbClr val="000000"/>
                </a:solidFill>
                <a:latin typeface="Franklin Gothic Book"/>
                <a:cs typeface="Franklin Gothic Book"/>
              </a:rPr>
              <a:t>Restore from point in time just prior to drop</a:t>
            </a:r>
          </a:p>
        </p:txBody>
      </p:sp>
      <p:cxnSp>
        <p:nvCxnSpPr>
          <p:cNvPr id="79" name="Straight Connector 78"/>
          <p:cNvCxnSpPr/>
          <p:nvPr/>
        </p:nvCxnSpPr>
        <p:spPr>
          <a:xfrm>
            <a:off x="7251700" y="5231821"/>
            <a:ext cx="977900" cy="0"/>
          </a:xfrm>
          <a:prstGeom prst="line">
            <a:avLst/>
          </a:prstGeom>
          <a:ln>
            <a:solidFill>
              <a:srgbClr val="686868"/>
            </a:solidFill>
            <a:prstDash val="sysDot"/>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829300" y="5231821"/>
            <a:ext cx="1361626" cy="5760"/>
          </a:xfrm>
          <a:prstGeom prst="line">
            <a:avLst/>
          </a:prstGeom>
          <a:ln>
            <a:solidFill>
              <a:srgbClr val="686868"/>
            </a:solidFill>
            <a:prstDash val="lgDashDot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9862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SF">
      <a:dk1>
        <a:srgbClr val="000000"/>
      </a:dk1>
      <a:lt1>
        <a:sysClr val="window" lastClr="FFFFFF"/>
      </a:lt1>
      <a:dk2>
        <a:srgbClr val="5C872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31380</TotalTime>
  <Words>5306</Words>
  <Application>Microsoft Office PowerPoint</Application>
  <PresentationFormat>On-screen Show (4:3)</PresentationFormat>
  <Paragraphs>386</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0</vt:lpstr>
      <vt:lpstr>Delphix User Experience   </vt:lpstr>
      <vt:lpstr>Introduction – US Foods</vt:lpstr>
      <vt:lpstr>Architecture of Original Customer Application</vt:lpstr>
      <vt:lpstr>Architecture for Suppliers Project w/o Delphix</vt:lpstr>
      <vt:lpstr>Architecture with Delphix</vt:lpstr>
      <vt:lpstr>Architecture: 1:1 Correspondence of VDBs to Virtual Machines</vt:lpstr>
      <vt:lpstr>Benefits: Usability and Speed – Fast Clones</vt:lpstr>
      <vt:lpstr>Benefits: Production Recovery with Delphix</vt:lpstr>
      <vt:lpstr>Benefits: Better Development Support</vt:lpstr>
      <vt:lpstr>Challenges: Installation</vt:lpstr>
      <vt:lpstr>Challenges: Performance issues with first release</vt:lpstr>
      <vt:lpstr>Challenges: Performance issues (cont’d)</vt:lpstr>
      <vt:lpstr>Challenges: Performance Difference due to Direct I/O</vt:lpstr>
      <vt:lpstr>Implementation Notes: Replaced 5 VMs with one Physical Host</vt:lpstr>
      <vt:lpstr>Implementation Notes: Disk Space</vt:lpstr>
      <vt:lpstr>Implementation Notes: Refresh Scripts</vt:lpstr>
      <vt:lpstr>Conclusion</vt:lpstr>
      <vt:lpstr>Slide 18</vt:lpstr>
      <vt:lpstr>Slide 19</vt:lpstr>
    </vt:vector>
  </TitlesOfParts>
  <Company>Joe Jackman Brand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Jackman</dc:creator>
  <cp:lastModifiedBy>p1c1227</cp:lastModifiedBy>
  <cp:revision>1743</cp:revision>
  <cp:lastPrinted>2011-10-13T15:59:18Z</cp:lastPrinted>
  <dcterms:created xsi:type="dcterms:W3CDTF">2011-09-21T15:55:06Z</dcterms:created>
  <dcterms:modified xsi:type="dcterms:W3CDTF">2015-03-11T15:08:12Z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0x01010036DE46E18A7C6B49859A0E22F3005130</vt:lpwstr>
  </property>
</Properties>
</file>